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Lst>
  <p:sldSz cy="5143500" cx="9144000"/>
  <p:notesSz cx="6858000" cy="9144000"/>
  <p:embeddedFontLst>
    <p:embeddedFont>
      <p:font typeface="Roboto"/>
      <p:regular r:id="rId39"/>
      <p:bold r:id="rId40"/>
      <p:italic r:id="rId41"/>
      <p:boldItalic r:id="rId42"/>
    </p:embeddedFont>
    <p:embeddedFont>
      <p:font typeface="Palatino Linotype"/>
      <p:regular r:id="rId43"/>
      <p:bold r:id="rId44"/>
      <p:italic r:id="rId45"/>
      <p:boldItalic r:id="rId46"/>
    </p:embeddedFont>
    <p:embeddedFont>
      <p:font typeface="Century Gothic"/>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B309365-41AF-4B73-8C09-CDA962994407}">
  <a:tblStyle styleId="{0B309365-41AF-4B73-8C09-CDA962994407}"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bold.fntdata"/><Relationship Id="rId42" Type="http://schemas.openxmlformats.org/officeDocument/2006/relationships/font" Target="fonts/Roboto-boldItalic.fntdata"/><Relationship Id="rId41" Type="http://schemas.openxmlformats.org/officeDocument/2006/relationships/font" Target="fonts/Roboto-italic.fntdata"/><Relationship Id="rId44" Type="http://schemas.openxmlformats.org/officeDocument/2006/relationships/font" Target="fonts/PalatinoLinotype-bold.fntdata"/><Relationship Id="rId43" Type="http://schemas.openxmlformats.org/officeDocument/2006/relationships/font" Target="fonts/PalatinoLinotype-regular.fntdata"/><Relationship Id="rId46" Type="http://schemas.openxmlformats.org/officeDocument/2006/relationships/font" Target="fonts/PalatinoLinotype-boldItalic.fntdata"/><Relationship Id="rId45" Type="http://schemas.openxmlformats.org/officeDocument/2006/relationships/font" Target="fonts/PalatinoLinotype-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CenturyGothic-bold.fntdata"/><Relationship Id="rId47" Type="http://schemas.openxmlformats.org/officeDocument/2006/relationships/font" Target="fonts/CenturyGothic-regular.fntdata"/><Relationship Id="rId49" Type="http://schemas.openxmlformats.org/officeDocument/2006/relationships/font" Target="fonts/CenturyGothic-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font" Target="fonts/Roboto-regular.fntdata"/><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0" Type="http://schemas.openxmlformats.org/officeDocument/2006/relationships/font" Target="fonts/CenturyGothic-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g2750ade7e30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 name="Google Shape;34;g2750ade7e30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750ade7e30_0_2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2750ade7e30_0_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ea85907468_0_2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2ea85907468_0_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750ade7e30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2750ade7e30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750ade7e30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750ade7e30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ea85907468_0_2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ea85907468_0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6430b8c49c_0_6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26430b8c49c_0_6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750b18bc1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750b18bc1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ea85907468_0_3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2ea85907468_0_3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6430b8c49c_0_4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26430b8c49c_0_4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26430b8c49c_0_5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26430b8c49c_0_5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g2ea85907468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 name="Google Shape;46;g2ea85907468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2ea85907468_0_3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2ea85907468_0_3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2750ade7e30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2750ade7e30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2750b18bc1f_1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2750b18bc1f_1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ea85907468_0_3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2ea85907468_0_3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750b18bc1f_1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2750b18bc1f_1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2750b18bc1f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2750b18bc1f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ea85907468_0_3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2ea85907468_0_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2ea85907468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2ea85907468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2ea85907468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2ea85907468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26430b8c49c_0_4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26430b8c49c_0_4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g2ea85907468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 name="Google Shape;55;g2ea85907468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26430b8c49c_0_5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26430b8c49c_0_5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2ea85907468_0_3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2ea85907468_0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2750ade7e30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2750ade7e30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2ea8590746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2ea8590746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ea85907468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2ea85907468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2ea85907468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2ea85907468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750ade7e3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750ade7e3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750ade7e30_0_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750ade7e30_0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750ade7e30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2750ade7e30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 name="Shape 13"/>
        <p:cNvGrpSpPr/>
        <p:nvPr/>
      </p:nvGrpSpPr>
      <p:grpSpPr>
        <a:xfrm>
          <a:off x="0" y="0"/>
          <a:ext cx="0" cy="0"/>
          <a:chOff x="0" y="0"/>
          <a:chExt cx="0" cy="0"/>
        </a:xfrm>
      </p:grpSpPr>
      <p:sp>
        <p:nvSpPr>
          <p:cNvPr id="14" name="Google Shape;14;p2"/>
          <p:cNvSpPr txBox="1"/>
          <p:nvPr>
            <p:ph type="ctrTitle"/>
          </p:nvPr>
        </p:nvSpPr>
        <p:spPr>
          <a:xfrm>
            <a:off x="685800" y="457201"/>
            <a:ext cx="7772400" cy="13944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Clr>
                <a:schemeClr val="dk2"/>
              </a:buClr>
              <a:buSzPts val="8000"/>
              <a:buFont typeface="Palatino Linotype"/>
              <a:buNone/>
              <a:defRPr sz="8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 name="Google Shape;15;p2"/>
          <p:cNvSpPr txBox="1"/>
          <p:nvPr>
            <p:ph idx="1" type="subTitle"/>
          </p:nvPr>
        </p:nvSpPr>
        <p:spPr>
          <a:xfrm>
            <a:off x="1331640" y="2355726"/>
            <a:ext cx="6400800" cy="1985400"/>
          </a:xfrm>
          <a:prstGeom prst="rect">
            <a:avLst/>
          </a:prstGeom>
          <a:noFill/>
          <a:ln>
            <a:noFill/>
          </a:ln>
        </p:spPr>
        <p:txBody>
          <a:bodyPr anchorCtr="0" anchor="t" bIns="45700" lIns="91425" spcFirstLastPara="1" rIns="91425" wrap="square" tIns="45700">
            <a:normAutofit/>
          </a:bodyPr>
          <a:lstStyle>
            <a:lvl1pPr lvl="0" algn="ctr">
              <a:spcBef>
                <a:spcPts val="480"/>
              </a:spcBef>
              <a:spcAft>
                <a:spcPts val="0"/>
              </a:spcAft>
              <a:buClr>
                <a:srgbClr val="888888"/>
              </a:buClr>
              <a:buSzPts val="2400"/>
              <a:buNone/>
              <a:defRPr sz="2400">
                <a:solidFill>
                  <a:srgbClr val="888888"/>
                </a:solidFill>
              </a:defRPr>
            </a:lvl1pPr>
            <a:lvl2pPr lvl="1" algn="ctr">
              <a:spcBef>
                <a:spcPts val="320"/>
              </a:spcBef>
              <a:spcAft>
                <a:spcPts val="0"/>
              </a:spcAft>
              <a:buClr>
                <a:srgbClr val="888888"/>
              </a:buClr>
              <a:buSzPts val="1600"/>
              <a:buNone/>
              <a:defRPr>
                <a:solidFill>
                  <a:srgbClr val="888888"/>
                </a:solidFill>
              </a:defRPr>
            </a:lvl2pPr>
            <a:lvl3pPr lvl="2" algn="ctr">
              <a:spcBef>
                <a:spcPts val="320"/>
              </a:spcBef>
              <a:spcAft>
                <a:spcPts val="0"/>
              </a:spcAft>
              <a:buClr>
                <a:srgbClr val="888888"/>
              </a:buClr>
              <a:buSzPts val="1600"/>
              <a:buNone/>
              <a:defRPr>
                <a:solidFill>
                  <a:srgbClr val="888888"/>
                </a:solidFill>
              </a:defRPr>
            </a:lvl3pPr>
            <a:lvl4pPr lvl="3" algn="ctr">
              <a:spcBef>
                <a:spcPts val="320"/>
              </a:spcBef>
              <a:spcAft>
                <a:spcPts val="0"/>
              </a:spcAft>
              <a:buClr>
                <a:srgbClr val="888888"/>
              </a:buClr>
              <a:buSzPts val="1600"/>
              <a:buNone/>
              <a:defRPr>
                <a:solidFill>
                  <a:srgbClr val="888888"/>
                </a:solidFill>
              </a:defRPr>
            </a:lvl4pPr>
            <a:lvl5pPr lvl="4" algn="ctr">
              <a:spcBef>
                <a:spcPts val="320"/>
              </a:spcBef>
              <a:spcAft>
                <a:spcPts val="0"/>
              </a:spcAft>
              <a:buClr>
                <a:srgbClr val="888888"/>
              </a:buClr>
              <a:buSzPts val="1600"/>
              <a:buNone/>
              <a:defRPr>
                <a:solidFill>
                  <a:srgbClr val="888888"/>
                </a:solidFill>
              </a:defRPr>
            </a:lvl5pPr>
            <a:lvl6pPr lvl="5" algn="ctr">
              <a:spcBef>
                <a:spcPts val="320"/>
              </a:spcBef>
              <a:spcAft>
                <a:spcPts val="0"/>
              </a:spcAft>
              <a:buClr>
                <a:srgbClr val="888888"/>
              </a:buClr>
              <a:buSzPts val="1600"/>
              <a:buNone/>
              <a:defRPr>
                <a:solidFill>
                  <a:srgbClr val="888888"/>
                </a:solidFill>
              </a:defRPr>
            </a:lvl6pPr>
            <a:lvl7pPr lvl="6" algn="ctr">
              <a:spcBef>
                <a:spcPts val="320"/>
              </a:spcBef>
              <a:spcAft>
                <a:spcPts val="0"/>
              </a:spcAft>
              <a:buClr>
                <a:srgbClr val="888888"/>
              </a:buClr>
              <a:buSzPts val="1600"/>
              <a:buNone/>
              <a:defRPr>
                <a:solidFill>
                  <a:srgbClr val="888888"/>
                </a:solidFill>
              </a:defRPr>
            </a:lvl7pPr>
            <a:lvl8pPr lvl="7" algn="ctr">
              <a:spcBef>
                <a:spcPts val="320"/>
              </a:spcBef>
              <a:spcAft>
                <a:spcPts val="0"/>
              </a:spcAft>
              <a:buClr>
                <a:srgbClr val="888888"/>
              </a:buClr>
              <a:buSzPts val="1600"/>
              <a:buNone/>
              <a:defRPr>
                <a:solidFill>
                  <a:srgbClr val="888888"/>
                </a:solidFill>
              </a:defRPr>
            </a:lvl8pPr>
            <a:lvl9pPr lvl="8" algn="ctr">
              <a:spcBef>
                <a:spcPts val="320"/>
              </a:spcBef>
              <a:spcAft>
                <a:spcPts val="0"/>
              </a:spcAft>
              <a:buClr>
                <a:srgbClr val="888888"/>
              </a:buClr>
              <a:buSzPts val="1600"/>
              <a:buNone/>
              <a:defRPr>
                <a:solidFill>
                  <a:srgbClr val="888888"/>
                </a:solidFill>
              </a:defRPr>
            </a:lvl9pPr>
          </a:lstStyle>
          <a:p/>
        </p:txBody>
      </p:sp>
      <p:sp>
        <p:nvSpPr>
          <p:cNvPr id="16" name="Google Shape;16;p2"/>
          <p:cNvSpPr txBox="1"/>
          <p:nvPr>
            <p:ph idx="11" type="ftr"/>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lvl1pPr lvl="0" algn="l">
              <a:spcBef>
                <a:spcPts val="0"/>
              </a:spcBef>
              <a:spcAft>
                <a:spcPts val="0"/>
              </a:spcAft>
              <a:buSzPts val="1400"/>
              <a:buNone/>
              <a:defRPr b="0" sz="900">
                <a:solidFill>
                  <a:srgbClr val="C6D1DD"/>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2"/>
          <p:cNvSpPr txBox="1"/>
          <p:nvPr>
            <p:ph idx="10" type="dt"/>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lvl1pPr lvl="0" algn="r">
              <a:spcBef>
                <a:spcPts val="0"/>
              </a:spcBef>
              <a:spcAft>
                <a:spcPts val="0"/>
              </a:spcAft>
              <a:buSzPts val="1400"/>
              <a:buNone/>
              <a:defRPr b="0" sz="1200">
                <a:solidFill>
                  <a:srgbClr val="CEDBF0"/>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 name="Shape 18"/>
        <p:cNvGrpSpPr/>
        <p:nvPr/>
      </p:nvGrpSpPr>
      <p:grpSpPr>
        <a:xfrm>
          <a:off x="0" y="0"/>
          <a:ext cx="0" cy="0"/>
          <a:chOff x="0" y="0"/>
          <a:chExt cx="0" cy="0"/>
        </a:xfrm>
      </p:grpSpPr>
      <p:sp>
        <p:nvSpPr>
          <p:cNvPr id="19" name="Google Shape;19;p3"/>
          <p:cNvSpPr txBox="1"/>
          <p:nvPr>
            <p:ph type="title"/>
          </p:nvPr>
        </p:nvSpPr>
        <p:spPr>
          <a:xfrm>
            <a:off x="467544" y="339502"/>
            <a:ext cx="8229600" cy="792000"/>
          </a:xfrm>
          <a:prstGeom prst="rect">
            <a:avLst/>
          </a:prstGeom>
          <a:noFill/>
          <a:ln>
            <a:noFill/>
          </a:ln>
        </p:spPr>
        <p:txBody>
          <a:bodyPr anchorCtr="0" anchor="b" bIns="45700" lIns="91425" spcFirstLastPara="1" rIns="91425" wrap="square" tIns="45700">
            <a:noAutofit/>
          </a:bodyPr>
          <a:lstStyle>
            <a:lvl1pPr lvl="0" algn="ctr">
              <a:lnSpc>
                <a:spcPct val="107407"/>
              </a:lnSpc>
              <a:spcBef>
                <a:spcPts val="0"/>
              </a:spcBef>
              <a:spcAft>
                <a:spcPts val="0"/>
              </a:spcAft>
              <a:buClr>
                <a:schemeClr val="dk2"/>
              </a:buClr>
              <a:buSzPts val="5400"/>
              <a:buFont typeface="Palatino Linotype"/>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3"/>
          <p:cNvSpPr txBox="1"/>
          <p:nvPr>
            <p:ph idx="1" type="body"/>
          </p:nvPr>
        </p:nvSpPr>
        <p:spPr>
          <a:xfrm>
            <a:off x="467544" y="1275606"/>
            <a:ext cx="8229600" cy="3456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rgbClr val="7F7F7F"/>
              </a:buClr>
              <a:buSzPts val="2400"/>
              <a:buChar char="•"/>
              <a:defRPr/>
            </a:lvl1pPr>
            <a:lvl2pPr indent="-342900" lvl="1" marL="914400" algn="l">
              <a:spcBef>
                <a:spcPts val="360"/>
              </a:spcBef>
              <a:spcAft>
                <a:spcPts val="0"/>
              </a:spcAft>
              <a:buClr>
                <a:srgbClr val="7F7F7F"/>
              </a:buClr>
              <a:buSzPts val="1800"/>
              <a:buChar char="o"/>
              <a:defRPr/>
            </a:lvl2pPr>
            <a:lvl3pPr indent="-342900" lvl="2" marL="1371600" algn="l">
              <a:spcBef>
                <a:spcPts val="360"/>
              </a:spcBef>
              <a:spcAft>
                <a:spcPts val="0"/>
              </a:spcAft>
              <a:buClr>
                <a:srgbClr val="7F7F7F"/>
              </a:buClr>
              <a:buSzPts val="1800"/>
              <a:buChar char="•"/>
              <a:defRPr/>
            </a:lvl3pPr>
            <a:lvl4pPr indent="-342900" lvl="3" marL="1828800" algn="l">
              <a:spcBef>
                <a:spcPts val="360"/>
              </a:spcBef>
              <a:spcAft>
                <a:spcPts val="0"/>
              </a:spcAft>
              <a:buClr>
                <a:srgbClr val="7F7F7F"/>
              </a:buClr>
              <a:buSzPts val="1800"/>
              <a:buChar char="o"/>
              <a:defRPr/>
            </a:lvl4pPr>
            <a:lvl5pPr indent="-330200" lvl="4" marL="2286000" algn="l">
              <a:spcBef>
                <a:spcPts val="320"/>
              </a:spcBef>
              <a:spcAft>
                <a:spcPts val="0"/>
              </a:spcAft>
              <a:buClr>
                <a:srgbClr val="7F7F7F"/>
              </a:buClr>
              <a:buSzPts val="1600"/>
              <a:buChar char="•"/>
              <a:defRPr/>
            </a:lvl5pPr>
            <a:lvl6pPr indent="-330200" lvl="5" marL="2743200" algn="l">
              <a:spcBef>
                <a:spcPts val="320"/>
              </a:spcBef>
              <a:spcAft>
                <a:spcPts val="0"/>
              </a:spcAft>
              <a:buClr>
                <a:srgbClr val="7F7F7F"/>
              </a:buClr>
              <a:buSzPts val="1600"/>
              <a:buChar char="o"/>
              <a:defRPr/>
            </a:lvl6pPr>
            <a:lvl7pPr indent="-330200" lvl="6" marL="3200400" algn="l">
              <a:spcBef>
                <a:spcPts val="320"/>
              </a:spcBef>
              <a:spcAft>
                <a:spcPts val="0"/>
              </a:spcAft>
              <a:buClr>
                <a:srgbClr val="7F7F7F"/>
              </a:buClr>
              <a:buSzPts val="1600"/>
              <a:buChar char="•"/>
              <a:defRPr/>
            </a:lvl7pPr>
            <a:lvl8pPr indent="-330200" lvl="7" marL="3657600" algn="l">
              <a:spcBef>
                <a:spcPts val="320"/>
              </a:spcBef>
              <a:spcAft>
                <a:spcPts val="0"/>
              </a:spcAft>
              <a:buClr>
                <a:srgbClr val="7F7F7F"/>
              </a:buClr>
              <a:buSzPts val="1600"/>
              <a:buChar char="o"/>
              <a:defRPr/>
            </a:lvl8pPr>
            <a:lvl9pPr indent="-330200" lvl="8" marL="4114800" algn="l">
              <a:spcBef>
                <a:spcPts val="320"/>
              </a:spcBef>
              <a:spcAft>
                <a:spcPts val="0"/>
              </a:spcAft>
              <a:buClr>
                <a:srgbClr val="7F7F7F"/>
              </a:buClr>
              <a:buSzPts val="1600"/>
              <a:buFont typeface="Arial"/>
              <a:buChar char="•"/>
              <a:defRPr/>
            </a:lvl9pPr>
          </a:lstStyle>
          <a:p/>
        </p:txBody>
      </p:sp>
      <p:sp>
        <p:nvSpPr>
          <p:cNvPr id="21" name="Google Shape;21;p3"/>
          <p:cNvSpPr txBox="1"/>
          <p:nvPr>
            <p:ph idx="10" type="dt"/>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lvl1pPr lvl="0" marR="0" algn="r">
              <a:lnSpc>
                <a:spcPct val="100000"/>
              </a:lnSpc>
              <a:spcBef>
                <a:spcPts val="0"/>
              </a:spcBef>
              <a:spcAft>
                <a:spcPts val="0"/>
              </a:spcAft>
              <a:buClr>
                <a:srgbClr val="CEDBF0"/>
              </a:buClr>
              <a:buSzPts val="1200"/>
              <a:buFont typeface="Century Gothic"/>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
          <p:cNvSpPr txBox="1"/>
          <p:nvPr>
            <p:ph idx="11" type="ftr"/>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3" name="Shape 23"/>
        <p:cNvGrpSpPr/>
        <p:nvPr/>
      </p:nvGrpSpPr>
      <p:grpSpPr>
        <a:xfrm>
          <a:off x="0" y="0"/>
          <a:ext cx="0" cy="0"/>
          <a:chOff x="0" y="0"/>
          <a:chExt cx="0" cy="0"/>
        </a:xfrm>
      </p:grpSpPr>
      <p:sp>
        <p:nvSpPr>
          <p:cNvPr id="24" name="Google Shape;24;p4"/>
          <p:cNvSpPr txBox="1"/>
          <p:nvPr>
            <p:ph type="title"/>
          </p:nvPr>
        </p:nvSpPr>
        <p:spPr>
          <a:xfrm>
            <a:off x="467544" y="339502"/>
            <a:ext cx="8229600" cy="792000"/>
          </a:xfrm>
          <a:prstGeom prst="rect">
            <a:avLst/>
          </a:prstGeom>
          <a:noFill/>
          <a:ln>
            <a:noFill/>
          </a:ln>
        </p:spPr>
        <p:txBody>
          <a:bodyPr anchorCtr="0" anchor="b" bIns="45700" lIns="91425" spcFirstLastPara="1" rIns="91425" wrap="square" tIns="45700">
            <a:noAutofit/>
          </a:bodyPr>
          <a:lstStyle>
            <a:lvl1pPr lvl="0" algn="ctr">
              <a:lnSpc>
                <a:spcPct val="107407"/>
              </a:lnSpc>
              <a:spcBef>
                <a:spcPts val="0"/>
              </a:spcBef>
              <a:spcAft>
                <a:spcPts val="0"/>
              </a:spcAft>
              <a:buClr>
                <a:schemeClr val="dk2"/>
              </a:buClr>
              <a:buSzPts val="5400"/>
              <a:buFont typeface="Palatino Linotype"/>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4"/>
          <p:cNvSpPr txBox="1"/>
          <p:nvPr>
            <p:ph idx="10" type="dt"/>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1" type="ftr"/>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
          <p:cNvSpPr txBox="1"/>
          <p:nvPr>
            <p:ph idx="1" type="subTitle"/>
          </p:nvPr>
        </p:nvSpPr>
        <p:spPr>
          <a:xfrm>
            <a:off x="467544" y="1275606"/>
            <a:ext cx="8208900" cy="3456300"/>
          </a:xfrm>
          <a:prstGeom prst="rect">
            <a:avLst/>
          </a:prstGeom>
          <a:noFill/>
          <a:ln>
            <a:noFill/>
          </a:ln>
        </p:spPr>
        <p:txBody>
          <a:bodyPr anchorCtr="0" anchor="t" bIns="45700" lIns="91425" spcFirstLastPara="1" rIns="91425" wrap="square" tIns="45700">
            <a:normAutofit/>
          </a:bodyPr>
          <a:lstStyle>
            <a:lvl1pPr lvl="0" algn="ctr">
              <a:spcBef>
                <a:spcPts val="480"/>
              </a:spcBef>
              <a:spcAft>
                <a:spcPts val="0"/>
              </a:spcAft>
              <a:buClr>
                <a:srgbClr val="888888"/>
              </a:buClr>
              <a:buSzPts val="2400"/>
              <a:buNone/>
              <a:defRPr sz="2400">
                <a:solidFill>
                  <a:srgbClr val="888888"/>
                </a:solidFill>
              </a:defRPr>
            </a:lvl1pPr>
            <a:lvl2pPr lvl="1" algn="ctr">
              <a:spcBef>
                <a:spcPts val="320"/>
              </a:spcBef>
              <a:spcAft>
                <a:spcPts val="0"/>
              </a:spcAft>
              <a:buClr>
                <a:srgbClr val="888888"/>
              </a:buClr>
              <a:buSzPts val="1600"/>
              <a:buNone/>
              <a:defRPr>
                <a:solidFill>
                  <a:srgbClr val="888888"/>
                </a:solidFill>
              </a:defRPr>
            </a:lvl2pPr>
            <a:lvl3pPr lvl="2" algn="ctr">
              <a:spcBef>
                <a:spcPts val="320"/>
              </a:spcBef>
              <a:spcAft>
                <a:spcPts val="0"/>
              </a:spcAft>
              <a:buClr>
                <a:srgbClr val="888888"/>
              </a:buClr>
              <a:buSzPts val="1600"/>
              <a:buNone/>
              <a:defRPr>
                <a:solidFill>
                  <a:srgbClr val="888888"/>
                </a:solidFill>
              </a:defRPr>
            </a:lvl3pPr>
            <a:lvl4pPr lvl="3" algn="ctr">
              <a:spcBef>
                <a:spcPts val="320"/>
              </a:spcBef>
              <a:spcAft>
                <a:spcPts val="0"/>
              </a:spcAft>
              <a:buClr>
                <a:srgbClr val="888888"/>
              </a:buClr>
              <a:buSzPts val="1600"/>
              <a:buNone/>
              <a:defRPr>
                <a:solidFill>
                  <a:srgbClr val="888888"/>
                </a:solidFill>
              </a:defRPr>
            </a:lvl4pPr>
            <a:lvl5pPr lvl="4" algn="ctr">
              <a:spcBef>
                <a:spcPts val="320"/>
              </a:spcBef>
              <a:spcAft>
                <a:spcPts val="0"/>
              </a:spcAft>
              <a:buClr>
                <a:srgbClr val="888888"/>
              </a:buClr>
              <a:buSzPts val="1600"/>
              <a:buNone/>
              <a:defRPr>
                <a:solidFill>
                  <a:srgbClr val="888888"/>
                </a:solidFill>
              </a:defRPr>
            </a:lvl5pPr>
            <a:lvl6pPr lvl="5" algn="ctr">
              <a:spcBef>
                <a:spcPts val="320"/>
              </a:spcBef>
              <a:spcAft>
                <a:spcPts val="0"/>
              </a:spcAft>
              <a:buClr>
                <a:srgbClr val="888888"/>
              </a:buClr>
              <a:buSzPts val="1600"/>
              <a:buNone/>
              <a:defRPr>
                <a:solidFill>
                  <a:srgbClr val="888888"/>
                </a:solidFill>
              </a:defRPr>
            </a:lvl6pPr>
            <a:lvl7pPr lvl="6" algn="ctr">
              <a:spcBef>
                <a:spcPts val="320"/>
              </a:spcBef>
              <a:spcAft>
                <a:spcPts val="0"/>
              </a:spcAft>
              <a:buClr>
                <a:srgbClr val="888888"/>
              </a:buClr>
              <a:buSzPts val="1600"/>
              <a:buNone/>
              <a:defRPr>
                <a:solidFill>
                  <a:srgbClr val="888888"/>
                </a:solidFill>
              </a:defRPr>
            </a:lvl7pPr>
            <a:lvl8pPr lvl="7" algn="ctr">
              <a:spcBef>
                <a:spcPts val="320"/>
              </a:spcBef>
              <a:spcAft>
                <a:spcPts val="0"/>
              </a:spcAft>
              <a:buClr>
                <a:srgbClr val="888888"/>
              </a:buClr>
              <a:buSzPts val="1600"/>
              <a:buNone/>
              <a:defRPr>
                <a:solidFill>
                  <a:srgbClr val="888888"/>
                </a:solidFill>
              </a:defRPr>
            </a:lvl8pPr>
            <a:lvl9pPr lvl="8" algn="ctr">
              <a:spcBef>
                <a:spcPts val="320"/>
              </a:spcBef>
              <a:spcAft>
                <a:spcPts val="0"/>
              </a:spcAft>
              <a:buClr>
                <a:srgbClr val="888888"/>
              </a:buClr>
              <a:buSzPts val="1600"/>
              <a:buNone/>
              <a:defRPr>
                <a:solidFill>
                  <a:srgbClr val="888888"/>
                </a:solidFil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28" name="Shape 28"/>
        <p:cNvGrpSpPr/>
        <p:nvPr/>
      </p:nvGrpSpPr>
      <p:grpSpPr>
        <a:xfrm>
          <a:off x="0" y="0"/>
          <a:ext cx="0" cy="0"/>
          <a:chOff x="0" y="0"/>
          <a:chExt cx="0" cy="0"/>
        </a:xfrm>
      </p:grpSpPr>
      <p:sp>
        <p:nvSpPr>
          <p:cNvPr id="29" name="Google Shape;29;p5"/>
          <p:cNvSpPr txBox="1"/>
          <p:nvPr>
            <p:ph idx="1" type="body"/>
          </p:nvPr>
        </p:nvSpPr>
        <p:spPr>
          <a:xfrm>
            <a:off x="467544" y="339502"/>
            <a:ext cx="8280900" cy="4392600"/>
          </a:xfrm>
          <a:prstGeom prst="rect">
            <a:avLst/>
          </a:prstGeom>
          <a:noFill/>
          <a:ln>
            <a:noFill/>
          </a:ln>
        </p:spPr>
        <p:txBody>
          <a:bodyPr anchorCtr="0" anchor="t" bIns="45700" lIns="91425" spcFirstLastPara="1" rIns="91425" wrap="square" tIns="45700">
            <a:normAutofit/>
          </a:bodyPr>
          <a:lstStyle>
            <a:lvl1pPr indent="-228600" lvl="0" marL="457200" algn="ctr">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0000">
              <a:schemeClr val="lt1"/>
            </a:gs>
            <a:gs pos="76000">
              <a:srgbClr val="F3F3F3"/>
            </a:gs>
            <a:gs pos="92000">
              <a:srgbClr val="D8D8D8"/>
            </a:gs>
            <a:gs pos="100000">
              <a:srgbClr val="D8D8D8"/>
            </a:gs>
          </a:gsLst>
          <a:path path="circle">
            <a:fillToRect b="50%" l="50%" r="50%" t="50%"/>
          </a:path>
          <a:tileRect/>
        </a:gradFill>
      </p:bgPr>
    </p:bg>
    <p:spTree>
      <p:nvGrpSpPr>
        <p:cNvPr id="5" name="Shape 5"/>
        <p:cNvGrpSpPr/>
        <p:nvPr/>
      </p:nvGrpSpPr>
      <p:grpSpPr>
        <a:xfrm>
          <a:off x="0" y="0"/>
          <a:ext cx="0" cy="0"/>
          <a:chOff x="0" y="0"/>
          <a:chExt cx="0" cy="0"/>
        </a:xfrm>
      </p:grpSpPr>
      <p:sp>
        <p:nvSpPr>
          <p:cNvPr id="6" name="Google Shape;6;p1"/>
          <p:cNvSpPr/>
          <p:nvPr/>
        </p:nvSpPr>
        <p:spPr>
          <a:xfrm>
            <a:off x="3059832" y="4731990"/>
            <a:ext cx="6084300" cy="411600"/>
          </a:xfrm>
          <a:prstGeom prst="rect">
            <a:avLst/>
          </a:prstGeom>
          <a:solidFill>
            <a:srgbClr val="005FA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Palatino Linotype"/>
              <a:ea typeface="Palatino Linotype"/>
              <a:cs typeface="Palatino Linotype"/>
              <a:sym typeface="Palatino Linotype"/>
            </a:endParaRPr>
          </a:p>
        </p:txBody>
      </p:sp>
      <p:sp>
        <p:nvSpPr>
          <p:cNvPr id="7" name="Google Shape;7;p1"/>
          <p:cNvSpPr/>
          <p:nvPr/>
        </p:nvSpPr>
        <p:spPr>
          <a:xfrm>
            <a:off x="0" y="4731990"/>
            <a:ext cx="3059700" cy="411600"/>
          </a:xfrm>
          <a:prstGeom prst="rect">
            <a:avLst/>
          </a:prstGeom>
          <a:solidFill>
            <a:srgbClr val="ED1C2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Palatino Linotype"/>
              <a:ea typeface="Palatino Linotype"/>
              <a:cs typeface="Palatino Linotype"/>
              <a:sym typeface="Palatino Linotype"/>
            </a:endParaRPr>
          </a:p>
        </p:txBody>
      </p:sp>
      <p:sp>
        <p:nvSpPr>
          <p:cNvPr id="8" name="Google Shape;8;p1"/>
          <p:cNvSpPr txBox="1"/>
          <p:nvPr>
            <p:ph type="title"/>
          </p:nvPr>
        </p:nvSpPr>
        <p:spPr>
          <a:xfrm>
            <a:off x="467544" y="339502"/>
            <a:ext cx="8229600" cy="792000"/>
          </a:xfrm>
          <a:prstGeom prst="rect">
            <a:avLst/>
          </a:prstGeom>
          <a:noFill/>
          <a:ln>
            <a:noFill/>
          </a:ln>
        </p:spPr>
        <p:txBody>
          <a:bodyPr anchorCtr="0" anchor="b" bIns="45700" lIns="91425" spcFirstLastPara="1" rIns="91425" wrap="square" tIns="45700">
            <a:noAutofit/>
          </a:bodyPr>
          <a:lstStyle>
            <a:lvl1pPr lvl="0" marR="0" rtl="0" algn="ctr">
              <a:lnSpc>
                <a:spcPct val="107407"/>
              </a:lnSpc>
              <a:spcBef>
                <a:spcPts val="0"/>
              </a:spcBef>
              <a:spcAft>
                <a:spcPts val="0"/>
              </a:spcAft>
              <a:buClr>
                <a:schemeClr val="dk2"/>
              </a:buClr>
              <a:buSzPts val="5400"/>
              <a:buFont typeface="Palatino Linotype"/>
              <a:buNone/>
              <a:defRPr b="0" i="0" sz="5400" u="none" cap="none" strike="noStrike">
                <a:solidFill>
                  <a:schemeClr val="dk2"/>
                </a:solidFill>
                <a:latin typeface="Palatino Linotype"/>
                <a:ea typeface="Palatino Linotype"/>
                <a:cs typeface="Palatino Linotype"/>
                <a:sym typeface="Palatino Linotyp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 name="Google Shape;9;p1"/>
          <p:cNvSpPr txBox="1"/>
          <p:nvPr>
            <p:ph idx="1" type="body"/>
          </p:nvPr>
        </p:nvSpPr>
        <p:spPr>
          <a:xfrm>
            <a:off x="467544" y="1275606"/>
            <a:ext cx="8229600" cy="3456300"/>
          </a:xfrm>
          <a:prstGeom prst="rect">
            <a:avLst/>
          </a:prstGeom>
          <a:noFill/>
          <a:ln>
            <a:noFill/>
          </a:ln>
        </p:spPr>
        <p:txBody>
          <a:bodyPr anchorCtr="0" anchor="t" bIns="45700" lIns="91425" spcFirstLastPara="1" rIns="91425" wrap="square" tIns="45700">
            <a:normAutofit/>
          </a:bodyPr>
          <a:lstStyle>
            <a:lvl1pPr indent="-381000" lvl="0" marL="457200" marR="0" rtl="0" algn="l">
              <a:spcBef>
                <a:spcPts val="480"/>
              </a:spcBef>
              <a:spcAft>
                <a:spcPts val="0"/>
              </a:spcAft>
              <a:buClr>
                <a:srgbClr val="7F7F7F"/>
              </a:buClr>
              <a:buSzPts val="2400"/>
              <a:buFont typeface="Arial"/>
              <a:buChar char="•"/>
              <a:defRPr b="0" i="0" sz="2400" u="none" cap="none" strike="noStrike">
                <a:solidFill>
                  <a:srgbClr val="7F7F7F"/>
                </a:solidFill>
                <a:latin typeface="Century Gothic"/>
                <a:ea typeface="Century Gothic"/>
                <a:cs typeface="Century Gothic"/>
                <a:sym typeface="Century Gothic"/>
              </a:defRPr>
            </a:lvl1pPr>
            <a:lvl2pPr indent="-330200" lvl="1" marL="914400" marR="0" rtl="0" algn="l">
              <a:spcBef>
                <a:spcPts val="320"/>
              </a:spcBef>
              <a:spcAft>
                <a:spcPts val="0"/>
              </a:spcAft>
              <a:buClr>
                <a:srgbClr val="7F7F7F"/>
              </a:buClr>
              <a:buSzPts val="1600"/>
              <a:buFont typeface="Courier New"/>
              <a:buChar char="o"/>
              <a:defRPr b="0" i="0" sz="1600" u="none" cap="none" strike="noStrike">
                <a:solidFill>
                  <a:srgbClr val="7F7F7F"/>
                </a:solidFill>
                <a:latin typeface="Century Gothic"/>
                <a:ea typeface="Century Gothic"/>
                <a:cs typeface="Century Gothic"/>
                <a:sym typeface="Century Gothic"/>
              </a:defRPr>
            </a:lvl2pPr>
            <a:lvl3pPr indent="-330200" lvl="2" marL="1371600" marR="0" rtl="0" algn="l">
              <a:spcBef>
                <a:spcPts val="320"/>
              </a:spcBef>
              <a:spcAft>
                <a:spcPts val="0"/>
              </a:spcAft>
              <a:buClr>
                <a:srgbClr val="7F7F7F"/>
              </a:buClr>
              <a:buSzPts val="1600"/>
              <a:buFont typeface="Arial"/>
              <a:buChar char="•"/>
              <a:defRPr b="0" i="0" sz="1600" u="none" cap="none" strike="noStrike">
                <a:solidFill>
                  <a:srgbClr val="7F7F7F"/>
                </a:solidFill>
                <a:latin typeface="Century Gothic"/>
                <a:ea typeface="Century Gothic"/>
                <a:cs typeface="Century Gothic"/>
                <a:sym typeface="Century Gothic"/>
              </a:defRPr>
            </a:lvl3pPr>
            <a:lvl4pPr indent="-330200" lvl="3" marL="1828800" marR="0" rtl="0" algn="l">
              <a:spcBef>
                <a:spcPts val="320"/>
              </a:spcBef>
              <a:spcAft>
                <a:spcPts val="0"/>
              </a:spcAft>
              <a:buClr>
                <a:srgbClr val="7F7F7F"/>
              </a:buClr>
              <a:buSzPts val="1600"/>
              <a:buFont typeface="Courier New"/>
              <a:buChar char="o"/>
              <a:defRPr b="0" i="0" sz="1600" u="none" cap="none" strike="noStrike">
                <a:solidFill>
                  <a:srgbClr val="7F7F7F"/>
                </a:solidFill>
                <a:latin typeface="Century Gothic"/>
                <a:ea typeface="Century Gothic"/>
                <a:cs typeface="Century Gothic"/>
                <a:sym typeface="Century Gothic"/>
              </a:defRPr>
            </a:lvl4pPr>
            <a:lvl5pPr indent="-330200" lvl="4" marL="2286000" marR="0" rtl="0" algn="l">
              <a:spcBef>
                <a:spcPts val="320"/>
              </a:spcBef>
              <a:spcAft>
                <a:spcPts val="0"/>
              </a:spcAft>
              <a:buClr>
                <a:srgbClr val="7F7F7F"/>
              </a:buClr>
              <a:buSzPts val="1600"/>
              <a:buFont typeface="Arial"/>
              <a:buChar char="•"/>
              <a:defRPr b="0" i="0" sz="1600" u="none" cap="none" strike="noStrike">
                <a:solidFill>
                  <a:srgbClr val="7F7F7F"/>
                </a:solidFill>
                <a:latin typeface="Century Gothic"/>
                <a:ea typeface="Century Gothic"/>
                <a:cs typeface="Century Gothic"/>
                <a:sym typeface="Century Gothic"/>
              </a:defRPr>
            </a:lvl5pPr>
            <a:lvl6pPr indent="-330200" lvl="5" marL="2743200" marR="0" rtl="0" algn="l">
              <a:spcBef>
                <a:spcPts val="320"/>
              </a:spcBef>
              <a:spcAft>
                <a:spcPts val="0"/>
              </a:spcAft>
              <a:buClr>
                <a:srgbClr val="7F7F7F"/>
              </a:buClr>
              <a:buSzPts val="1600"/>
              <a:buFont typeface="Courier New"/>
              <a:buChar char="o"/>
              <a:defRPr b="0" i="0" sz="1600" u="none" cap="none" strike="noStrike">
                <a:solidFill>
                  <a:srgbClr val="7F7F7F"/>
                </a:solidFill>
                <a:latin typeface="Century Gothic"/>
                <a:ea typeface="Century Gothic"/>
                <a:cs typeface="Century Gothic"/>
                <a:sym typeface="Century Gothic"/>
              </a:defRPr>
            </a:lvl6pPr>
            <a:lvl7pPr indent="-330200" lvl="6" marL="3200400" marR="0" rtl="0" algn="l">
              <a:spcBef>
                <a:spcPts val="320"/>
              </a:spcBef>
              <a:spcAft>
                <a:spcPts val="0"/>
              </a:spcAft>
              <a:buClr>
                <a:srgbClr val="7F7F7F"/>
              </a:buClr>
              <a:buSzPts val="1600"/>
              <a:buFont typeface="Arial"/>
              <a:buChar char="•"/>
              <a:defRPr b="0" i="0" sz="1600" u="none" cap="none" strike="noStrike">
                <a:solidFill>
                  <a:srgbClr val="7F7F7F"/>
                </a:solidFill>
                <a:latin typeface="Century Gothic"/>
                <a:ea typeface="Century Gothic"/>
                <a:cs typeface="Century Gothic"/>
                <a:sym typeface="Century Gothic"/>
              </a:defRPr>
            </a:lvl7pPr>
            <a:lvl8pPr indent="-330200" lvl="7" marL="3657600" marR="0" rtl="0" algn="l">
              <a:spcBef>
                <a:spcPts val="320"/>
              </a:spcBef>
              <a:spcAft>
                <a:spcPts val="0"/>
              </a:spcAft>
              <a:buClr>
                <a:srgbClr val="7F7F7F"/>
              </a:buClr>
              <a:buSzPts val="1600"/>
              <a:buFont typeface="Courier New"/>
              <a:buChar char="o"/>
              <a:defRPr b="0" i="0" sz="1600" u="none" cap="none" strike="noStrike">
                <a:solidFill>
                  <a:srgbClr val="7F7F7F"/>
                </a:solidFill>
                <a:latin typeface="Century Gothic"/>
                <a:ea typeface="Century Gothic"/>
                <a:cs typeface="Century Gothic"/>
                <a:sym typeface="Century Gothic"/>
              </a:defRPr>
            </a:lvl8pPr>
            <a:lvl9pPr indent="-330200" lvl="8" marL="4114800" marR="0" rtl="0" algn="l">
              <a:spcBef>
                <a:spcPts val="320"/>
              </a:spcBef>
              <a:spcAft>
                <a:spcPts val="0"/>
              </a:spcAft>
              <a:buClr>
                <a:srgbClr val="7F7F7F"/>
              </a:buClr>
              <a:buSzPts val="1600"/>
              <a:buFont typeface="Arial"/>
              <a:buChar char="•"/>
              <a:defRPr b="0" i="0" sz="1600" u="none" cap="none" strike="noStrike">
                <a:solidFill>
                  <a:srgbClr val="7F7F7F"/>
                </a:solidFill>
                <a:latin typeface="Century Gothic"/>
                <a:ea typeface="Century Gothic"/>
                <a:cs typeface="Century Gothic"/>
                <a:sym typeface="Century Gothic"/>
              </a:defRPr>
            </a:lvl9pPr>
          </a:lstStyle>
          <a:p/>
        </p:txBody>
      </p:sp>
      <p:sp>
        <p:nvSpPr>
          <p:cNvPr id="10" name="Google Shape;10;p1"/>
          <p:cNvSpPr txBox="1"/>
          <p:nvPr>
            <p:ph idx="10" type="dt"/>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lvl1pPr lvl="0" marR="0" rtl="0" algn="r">
              <a:spcBef>
                <a:spcPts val="0"/>
              </a:spcBef>
              <a:spcAft>
                <a:spcPts val="0"/>
              </a:spcAft>
              <a:buSzPts val="1400"/>
              <a:buNone/>
              <a:defRPr b="0" i="0" sz="1200" u="none" cap="none" strike="noStrike">
                <a:solidFill>
                  <a:srgbClr val="CEDBF0"/>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Palatino Linotype"/>
                <a:ea typeface="Palatino Linotype"/>
                <a:cs typeface="Palatino Linotype"/>
                <a:sym typeface="Palatino Linotype"/>
              </a:defRPr>
            </a:lvl2pPr>
            <a:lvl3pPr lvl="2" marR="0" rtl="0" algn="l">
              <a:spcBef>
                <a:spcPts val="0"/>
              </a:spcBef>
              <a:spcAft>
                <a:spcPts val="0"/>
              </a:spcAft>
              <a:buSzPts val="1400"/>
              <a:buNone/>
              <a:defRPr b="0" i="0" sz="1800" u="none" cap="none" strike="noStrike">
                <a:solidFill>
                  <a:schemeClr val="dk1"/>
                </a:solidFill>
                <a:latin typeface="Palatino Linotype"/>
                <a:ea typeface="Palatino Linotype"/>
                <a:cs typeface="Palatino Linotype"/>
                <a:sym typeface="Palatino Linotype"/>
              </a:defRPr>
            </a:lvl3pPr>
            <a:lvl4pPr lvl="3" marR="0" rtl="0" algn="l">
              <a:spcBef>
                <a:spcPts val="0"/>
              </a:spcBef>
              <a:spcAft>
                <a:spcPts val="0"/>
              </a:spcAft>
              <a:buSzPts val="1400"/>
              <a:buNone/>
              <a:defRPr b="0" i="0" sz="1800" u="none" cap="none" strike="noStrike">
                <a:solidFill>
                  <a:schemeClr val="dk1"/>
                </a:solidFill>
                <a:latin typeface="Palatino Linotype"/>
                <a:ea typeface="Palatino Linotype"/>
                <a:cs typeface="Palatino Linotype"/>
                <a:sym typeface="Palatino Linotype"/>
              </a:defRPr>
            </a:lvl4pPr>
            <a:lvl5pPr lvl="4" marR="0" rtl="0" algn="l">
              <a:spcBef>
                <a:spcPts val="0"/>
              </a:spcBef>
              <a:spcAft>
                <a:spcPts val="0"/>
              </a:spcAft>
              <a:buSzPts val="1400"/>
              <a:buNone/>
              <a:defRPr b="0" i="0" sz="1800" u="none" cap="none" strike="noStrike">
                <a:solidFill>
                  <a:schemeClr val="dk1"/>
                </a:solidFill>
                <a:latin typeface="Palatino Linotype"/>
                <a:ea typeface="Palatino Linotype"/>
                <a:cs typeface="Palatino Linotype"/>
                <a:sym typeface="Palatino Linotype"/>
              </a:defRPr>
            </a:lvl5pPr>
            <a:lvl6pPr lvl="5" marR="0" rtl="0" algn="l">
              <a:spcBef>
                <a:spcPts val="0"/>
              </a:spcBef>
              <a:spcAft>
                <a:spcPts val="0"/>
              </a:spcAft>
              <a:buSzPts val="1400"/>
              <a:buNone/>
              <a:defRPr b="0" i="0" sz="1800" u="none" cap="none" strike="noStrike">
                <a:solidFill>
                  <a:schemeClr val="dk1"/>
                </a:solidFill>
                <a:latin typeface="Palatino Linotype"/>
                <a:ea typeface="Palatino Linotype"/>
                <a:cs typeface="Palatino Linotype"/>
                <a:sym typeface="Palatino Linotype"/>
              </a:defRPr>
            </a:lvl6pPr>
            <a:lvl7pPr lvl="6" marR="0" rtl="0" algn="l">
              <a:spcBef>
                <a:spcPts val="0"/>
              </a:spcBef>
              <a:spcAft>
                <a:spcPts val="0"/>
              </a:spcAft>
              <a:buSzPts val="1400"/>
              <a:buNone/>
              <a:defRPr b="0" i="0" sz="1800" u="none" cap="none" strike="noStrike">
                <a:solidFill>
                  <a:schemeClr val="dk1"/>
                </a:solidFill>
                <a:latin typeface="Palatino Linotype"/>
                <a:ea typeface="Palatino Linotype"/>
                <a:cs typeface="Palatino Linotype"/>
                <a:sym typeface="Palatino Linotype"/>
              </a:defRPr>
            </a:lvl7pPr>
            <a:lvl8pPr lvl="7" marR="0" rtl="0" algn="l">
              <a:spcBef>
                <a:spcPts val="0"/>
              </a:spcBef>
              <a:spcAft>
                <a:spcPts val="0"/>
              </a:spcAft>
              <a:buSzPts val="1400"/>
              <a:buNone/>
              <a:defRPr b="0" i="0" sz="1800" u="none" cap="none" strike="noStrike">
                <a:solidFill>
                  <a:schemeClr val="dk1"/>
                </a:solidFill>
                <a:latin typeface="Palatino Linotype"/>
                <a:ea typeface="Palatino Linotype"/>
                <a:cs typeface="Palatino Linotype"/>
                <a:sym typeface="Palatino Linotype"/>
              </a:defRPr>
            </a:lvl8pPr>
            <a:lvl9pPr lvl="8" marR="0" rtl="0" algn="l">
              <a:spcBef>
                <a:spcPts val="0"/>
              </a:spcBef>
              <a:spcAft>
                <a:spcPts val="0"/>
              </a:spcAft>
              <a:buSzPts val="1400"/>
              <a:buNone/>
              <a:defRPr b="0" i="0" sz="1800" u="none" cap="none" strike="noStrike">
                <a:solidFill>
                  <a:schemeClr val="dk1"/>
                </a:solidFill>
                <a:latin typeface="Palatino Linotype"/>
                <a:ea typeface="Palatino Linotype"/>
                <a:cs typeface="Palatino Linotype"/>
                <a:sym typeface="Palatino Linotype"/>
              </a:defRPr>
            </a:lvl9pPr>
          </a:lstStyle>
          <a:p/>
        </p:txBody>
      </p:sp>
      <p:sp>
        <p:nvSpPr>
          <p:cNvPr id="11" name="Google Shape;11;p1"/>
          <p:cNvSpPr txBox="1"/>
          <p:nvPr>
            <p:ph idx="11" type="ftr"/>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lvl1pPr lvl="0" marR="0" rtl="0" algn="l">
              <a:spcBef>
                <a:spcPts val="0"/>
              </a:spcBef>
              <a:spcAft>
                <a:spcPts val="0"/>
              </a:spcAft>
              <a:buSzPts val="1400"/>
              <a:buNone/>
              <a:defRPr b="0" i="0" sz="900" u="none" cap="none" strike="noStrike">
                <a:solidFill>
                  <a:srgbClr val="C6D1DD"/>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Palatino Linotype"/>
                <a:ea typeface="Palatino Linotype"/>
                <a:cs typeface="Palatino Linotype"/>
                <a:sym typeface="Palatino Linotype"/>
              </a:defRPr>
            </a:lvl2pPr>
            <a:lvl3pPr lvl="2" marR="0" rtl="0" algn="l">
              <a:spcBef>
                <a:spcPts val="0"/>
              </a:spcBef>
              <a:spcAft>
                <a:spcPts val="0"/>
              </a:spcAft>
              <a:buSzPts val="1400"/>
              <a:buNone/>
              <a:defRPr b="0" i="0" sz="1800" u="none" cap="none" strike="noStrike">
                <a:solidFill>
                  <a:schemeClr val="dk1"/>
                </a:solidFill>
                <a:latin typeface="Palatino Linotype"/>
                <a:ea typeface="Palatino Linotype"/>
                <a:cs typeface="Palatino Linotype"/>
                <a:sym typeface="Palatino Linotype"/>
              </a:defRPr>
            </a:lvl3pPr>
            <a:lvl4pPr lvl="3" marR="0" rtl="0" algn="l">
              <a:spcBef>
                <a:spcPts val="0"/>
              </a:spcBef>
              <a:spcAft>
                <a:spcPts val="0"/>
              </a:spcAft>
              <a:buSzPts val="1400"/>
              <a:buNone/>
              <a:defRPr b="0" i="0" sz="1800" u="none" cap="none" strike="noStrike">
                <a:solidFill>
                  <a:schemeClr val="dk1"/>
                </a:solidFill>
                <a:latin typeface="Palatino Linotype"/>
                <a:ea typeface="Palatino Linotype"/>
                <a:cs typeface="Palatino Linotype"/>
                <a:sym typeface="Palatino Linotype"/>
              </a:defRPr>
            </a:lvl4pPr>
            <a:lvl5pPr lvl="4" marR="0" rtl="0" algn="l">
              <a:spcBef>
                <a:spcPts val="0"/>
              </a:spcBef>
              <a:spcAft>
                <a:spcPts val="0"/>
              </a:spcAft>
              <a:buSzPts val="1400"/>
              <a:buNone/>
              <a:defRPr b="0" i="0" sz="1800" u="none" cap="none" strike="noStrike">
                <a:solidFill>
                  <a:schemeClr val="dk1"/>
                </a:solidFill>
                <a:latin typeface="Palatino Linotype"/>
                <a:ea typeface="Palatino Linotype"/>
                <a:cs typeface="Palatino Linotype"/>
                <a:sym typeface="Palatino Linotype"/>
              </a:defRPr>
            </a:lvl5pPr>
            <a:lvl6pPr lvl="5" marR="0" rtl="0" algn="l">
              <a:spcBef>
                <a:spcPts val="0"/>
              </a:spcBef>
              <a:spcAft>
                <a:spcPts val="0"/>
              </a:spcAft>
              <a:buSzPts val="1400"/>
              <a:buNone/>
              <a:defRPr b="0" i="0" sz="1800" u="none" cap="none" strike="noStrike">
                <a:solidFill>
                  <a:schemeClr val="dk1"/>
                </a:solidFill>
                <a:latin typeface="Palatino Linotype"/>
                <a:ea typeface="Palatino Linotype"/>
                <a:cs typeface="Palatino Linotype"/>
                <a:sym typeface="Palatino Linotype"/>
              </a:defRPr>
            </a:lvl6pPr>
            <a:lvl7pPr lvl="6" marR="0" rtl="0" algn="l">
              <a:spcBef>
                <a:spcPts val="0"/>
              </a:spcBef>
              <a:spcAft>
                <a:spcPts val="0"/>
              </a:spcAft>
              <a:buSzPts val="1400"/>
              <a:buNone/>
              <a:defRPr b="0" i="0" sz="1800" u="none" cap="none" strike="noStrike">
                <a:solidFill>
                  <a:schemeClr val="dk1"/>
                </a:solidFill>
                <a:latin typeface="Palatino Linotype"/>
                <a:ea typeface="Palatino Linotype"/>
                <a:cs typeface="Palatino Linotype"/>
                <a:sym typeface="Palatino Linotype"/>
              </a:defRPr>
            </a:lvl7pPr>
            <a:lvl8pPr lvl="7" marR="0" rtl="0" algn="l">
              <a:spcBef>
                <a:spcPts val="0"/>
              </a:spcBef>
              <a:spcAft>
                <a:spcPts val="0"/>
              </a:spcAft>
              <a:buSzPts val="1400"/>
              <a:buNone/>
              <a:defRPr b="0" i="0" sz="1800" u="none" cap="none" strike="noStrike">
                <a:solidFill>
                  <a:schemeClr val="dk1"/>
                </a:solidFill>
                <a:latin typeface="Palatino Linotype"/>
                <a:ea typeface="Palatino Linotype"/>
                <a:cs typeface="Palatino Linotype"/>
                <a:sym typeface="Palatino Linotype"/>
              </a:defRPr>
            </a:lvl8pPr>
            <a:lvl9pPr lvl="8" marR="0" rtl="0" algn="l">
              <a:spcBef>
                <a:spcPts val="0"/>
              </a:spcBef>
              <a:spcAft>
                <a:spcPts val="0"/>
              </a:spcAft>
              <a:buSzPts val="1400"/>
              <a:buNone/>
              <a:defRPr b="0" i="0" sz="1800" u="none" cap="none" strike="noStrike">
                <a:solidFill>
                  <a:schemeClr val="dk1"/>
                </a:solidFill>
                <a:latin typeface="Palatino Linotype"/>
                <a:ea typeface="Palatino Linotype"/>
                <a:cs typeface="Palatino Linotype"/>
                <a:sym typeface="Palatino Linotype"/>
              </a:defRPr>
            </a:lvl9pPr>
          </a:lstStyle>
          <a:p/>
        </p:txBody>
      </p:sp>
      <p:sp>
        <p:nvSpPr>
          <p:cNvPr id="12" name="Google Shape;12;p1"/>
          <p:cNvSpPr/>
          <p:nvPr/>
        </p:nvSpPr>
        <p:spPr>
          <a:xfrm rot="-1403997">
            <a:off x="216339" y="2029391"/>
            <a:ext cx="8395378" cy="1198704"/>
          </a:xfrm>
          <a:prstGeom prst="rect">
            <a:avLst/>
          </a:prstGeom>
          <a:blipFill rotWithShape="1">
            <a:blip r:embed="rId1">
              <a:alphaModFix amt="7000"/>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Palatino Linotype"/>
              <a:ea typeface="Palatino Linotype"/>
              <a:cs typeface="Palatino Linotype"/>
              <a:sym typeface="Palatino Linotype"/>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 name="Shape 35"/>
        <p:cNvGrpSpPr/>
        <p:nvPr/>
      </p:nvGrpSpPr>
      <p:grpSpPr>
        <a:xfrm>
          <a:off x="0" y="0"/>
          <a:ext cx="0" cy="0"/>
          <a:chOff x="0" y="0"/>
          <a:chExt cx="0" cy="0"/>
        </a:xfrm>
      </p:grpSpPr>
      <p:sp>
        <p:nvSpPr>
          <p:cNvPr id="36" name="Google Shape;36;p6"/>
          <p:cNvSpPr txBox="1"/>
          <p:nvPr>
            <p:ph type="ctrTitle"/>
          </p:nvPr>
        </p:nvSpPr>
        <p:spPr>
          <a:xfrm>
            <a:off x="452400" y="1752625"/>
            <a:ext cx="8580000" cy="1359000"/>
          </a:xfrm>
          <a:prstGeom prst="rect">
            <a:avLst/>
          </a:prstGeom>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rtl="0" algn="ctr">
              <a:spcBef>
                <a:spcPts val="0"/>
              </a:spcBef>
              <a:spcAft>
                <a:spcPts val="0"/>
              </a:spcAft>
              <a:buNone/>
            </a:pPr>
            <a:r>
              <a:rPr b="1" lang="en" sz="2600">
                <a:solidFill>
                  <a:srgbClr val="005FAE"/>
                </a:solidFill>
                <a:latin typeface="Calibri"/>
                <a:ea typeface="Calibri"/>
                <a:cs typeface="Calibri"/>
                <a:sym typeface="Calibri"/>
              </a:rPr>
              <a:t>5</a:t>
            </a:r>
            <a:r>
              <a:rPr b="1" lang="en" sz="2600">
                <a:solidFill>
                  <a:srgbClr val="005FAE"/>
                </a:solidFill>
                <a:latin typeface="Calibri"/>
                <a:ea typeface="Calibri"/>
                <a:cs typeface="Calibri"/>
                <a:sym typeface="Calibri"/>
              </a:rPr>
              <a:t> Years PYQ’s (2019-2023) </a:t>
            </a:r>
            <a:endParaRPr b="1" sz="2600">
              <a:solidFill>
                <a:srgbClr val="005FAE"/>
              </a:solidFill>
              <a:latin typeface="Calibri"/>
              <a:ea typeface="Calibri"/>
              <a:cs typeface="Calibri"/>
              <a:sym typeface="Calibri"/>
            </a:endParaRPr>
          </a:p>
          <a:p>
            <a:pPr indent="0" lvl="0" marL="0" rtl="0" algn="ctr">
              <a:spcBef>
                <a:spcPts val="0"/>
              </a:spcBef>
              <a:spcAft>
                <a:spcPts val="0"/>
              </a:spcAft>
              <a:buNone/>
            </a:pPr>
            <a:r>
              <a:rPr b="1" lang="en" sz="4200">
                <a:solidFill>
                  <a:srgbClr val="005FAE"/>
                </a:solidFill>
                <a:latin typeface="Calibri"/>
                <a:ea typeface="Calibri"/>
                <a:cs typeface="Calibri"/>
                <a:sym typeface="Calibri"/>
              </a:rPr>
              <a:t>Ethics and Human Interface</a:t>
            </a:r>
            <a:endParaRPr b="1" sz="4200">
              <a:solidFill>
                <a:srgbClr val="005FAE"/>
              </a:solidFill>
              <a:latin typeface="Calibri"/>
              <a:ea typeface="Calibri"/>
              <a:cs typeface="Calibri"/>
              <a:sym typeface="Calibri"/>
            </a:endParaRPr>
          </a:p>
        </p:txBody>
      </p:sp>
      <p:sp>
        <p:nvSpPr>
          <p:cNvPr id="37" name="Google Shape;37;p6"/>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38" name="Google Shape;38;p6"/>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pic>
        <p:nvPicPr>
          <p:cNvPr id="39" name="Google Shape;39;p6"/>
          <p:cNvPicPr preferRelativeResize="0"/>
          <p:nvPr/>
        </p:nvPicPr>
        <p:blipFill rotWithShape="1">
          <a:blip r:embed="rId3">
            <a:alphaModFix/>
          </a:blip>
          <a:srcRect b="0" l="0" r="0" t="0"/>
          <a:stretch/>
        </p:blipFill>
        <p:spPr>
          <a:xfrm>
            <a:off x="3195904" y="217318"/>
            <a:ext cx="2770027" cy="712412"/>
          </a:xfrm>
          <a:prstGeom prst="rect">
            <a:avLst/>
          </a:prstGeom>
          <a:noFill/>
          <a:ln>
            <a:noFill/>
          </a:ln>
        </p:spPr>
      </p:pic>
      <p:sp>
        <p:nvSpPr>
          <p:cNvPr id="40" name="Google Shape;40;p6"/>
          <p:cNvSpPr txBox="1"/>
          <p:nvPr/>
        </p:nvSpPr>
        <p:spPr>
          <a:xfrm>
            <a:off x="6167625" y="3401725"/>
            <a:ext cx="2892600" cy="492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i="1" lang="en" sz="1000">
                <a:solidFill>
                  <a:schemeClr val="dk1"/>
                </a:solidFill>
              </a:rPr>
              <a:t>By </a:t>
            </a:r>
            <a:endParaRPr b="1" i="1" sz="1000">
              <a:solidFill>
                <a:schemeClr val="dk1"/>
              </a:solidFill>
            </a:endParaRPr>
          </a:p>
          <a:p>
            <a:pPr indent="-292100" lvl="0" marL="457200" rtl="0" algn="just">
              <a:spcBef>
                <a:spcPts val="0"/>
              </a:spcBef>
              <a:spcAft>
                <a:spcPts val="0"/>
              </a:spcAft>
              <a:buClr>
                <a:schemeClr val="dk1"/>
              </a:buClr>
              <a:buSzPts val="1000"/>
              <a:buChar char="➔"/>
            </a:pPr>
            <a:r>
              <a:rPr b="1" i="1" lang="en" sz="1000">
                <a:solidFill>
                  <a:schemeClr val="dk1"/>
                </a:solidFill>
              </a:rPr>
              <a:t>Shri. Krishan Mohan, IAS (Retd.)</a:t>
            </a:r>
            <a:endParaRPr b="1" i="1" sz="1200">
              <a:solidFill>
                <a:schemeClr val="dk1"/>
              </a:solidFill>
            </a:endParaRPr>
          </a:p>
        </p:txBody>
      </p:sp>
      <p:sp>
        <p:nvSpPr>
          <p:cNvPr id="41" name="Google Shape;41;p6"/>
          <p:cNvSpPr/>
          <p:nvPr/>
        </p:nvSpPr>
        <p:spPr>
          <a:xfrm>
            <a:off x="545584" y="1067178"/>
            <a:ext cx="1140600" cy="242700"/>
          </a:xfrm>
          <a:prstGeom prst="roundRect">
            <a:avLst>
              <a:gd fmla="val 16667" name="adj"/>
            </a:avLst>
          </a:prstGeom>
          <a:solidFill>
            <a:schemeClr val="lt1"/>
          </a:solidFill>
          <a:ln cap="flat" cmpd="sng" w="19050">
            <a:solidFill>
              <a:schemeClr val="dk1"/>
            </a:solidFill>
            <a:prstDash val="solid"/>
            <a:round/>
            <a:headEnd len="sm" w="sm" type="none"/>
            <a:tailEnd len="sm" w="sm" type="none"/>
          </a:ln>
          <a:effectLst>
            <a:outerShdw blurRad="40000" rotWithShape="0" dir="5400000" dist="20000">
              <a:srgbClr val="000000">
                <a:alpha val="3765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lang="en" sz="900">
                <a:solidFill>
                  <a:schemeClr val="dk1"/>
                </a:solidFill>
              </a:rPr>
              <a:t>OPEN SESSION</a:t>
            </a:r>
            <a:endParaRPr b="1" sz="900">
              <a:solidFill>
                <a:schemeClr val="dk1"/>
              </a:solidFill>
            </a:endParaRPr>
          </a:p>
        </p:txBody>
      </p:sp>
      <p:sp>
        <p:nvSpPr>
          <p:cNvPr id="42" name="Google Shape;42;p6"/>
          <p:cNvSpPr/>
          <p:nvPr/>
        </p:nvSpPr>
        <p:spPr>
          <a:xfrm>
            <a:off x="480525" y="1358900"/>
            <a:ext cx="1871400" cy="344700"/>
          </a:xfrm>
          <a:prstGeom prst="rect">
            <a:avLst/>
          </a:prstGeom>
          <a:solidFill>
            <a:srgbClr val="0B5394"/>
          </a:solid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b="1" lang="en" sz="1700">
                <a:solidFill>
                  <a:schemeClr val="lt1"/>
                </a:solidFill>
              </a:rPr>
              <a:t>UPSC GS Mains </a:t>
            </a:r>
            <a:endParaRPr b="1" sz="1700">
              <a:solidFill>
                <a:srgbClr val="FFFFFF"/>
              </a:solidFill>
              <a:highlight>
                <a:srgbClr val="ED1C24"/>
              </a:highlight>
            </a:endParaRPr>
          </a:p>
          <a:p>
            <a:pPr indent="0" lvl="0" marL="0" marR="0" rtl="0" algn="l">
              <a:spcBef>
                <a:spcPts val="0"/>
              </a:spcBef>
              <a:spcAft>
                <a:spcPts val="0"/>
              </a:spcAft>
              <a:buNone/>
            </a:pPr>
            <a:r>
              <a:t/>
            </a:r>
            <a:endParaRPr b="1" sz="2800">
              <a:solidFill>
                <a:srgbClr val="FFFFFF"/>
              </a:solidFill>
            </a:endParaRPr>
          </a:p>
        </p:txBody>
      </p:sp>
      <p:sp>
        <p:nvSpPr>
          <p:cNvPr id="43" name="Google Shape;43;p6"/>
          <p:cNvSpPr/>
          <p:nvPr/>
        </p:nvSpPr>
        <p:spPr>
          <a:xfrm>
            <a:off x="7033725" y="3111500"/>
            <a:ext cx="1871400" cy="344700"/>
          </a:xfrm>
          <a:prstGeom prst="rect">
            <a:avLst/>
          </a:prstGeom>
          <a:solidFill>
            <a:srgbClr val="ED1C24"/>
          </a:solid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b="1" lang="en" sz="1700">
                <a:solidFill>
                  <a:schemeClr val="lt1"/>
                </a:solidFill>
              </a:rPr>
              <a:t>Ethics: Theory</a:t>
            </a:r>
            <a:endParaRPr b="1" sz="1700">
              <a:solidFill>
                <a:srgbClr val="FFFFFF"/>
              </a:solidFill>
              <a:highlight>
                <a:srgbClr val="ED1C24"/>
              </a:highlight>
            </a:endParaRPr>
          </a:p>
          <a:p>
            <a:pPr indent="0" lvl="0" marL="0" marR="0" rtl="0" algn="l">
              <a:spcBef>
                <a:spcPts val="0"/>
              </a:spcBef>
              <a:spcAft>
                <a:spcPts val="0"/>
              </a:spcAft>
              <a:buNone/>
            </a:pPr>
            <a:r>
              <a:t/>
            </a:r>
            <a:endParaRPr b="1" sz="2800">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5"/>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126" name="Google Shape;126;p15"/>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pic>
        <p:nvPicPr>
          <p:cNvPr id="127" name="Google Shape;127;p15"/>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128" name="Google Shape;128;p15"/>
          <p:cNvSpPr/>
          <p:nvPr/>
        </p:nvSpPr>
        <p:spPr>
          <a:xfrm>
            <a:off x="76200" y="90275"/>
            <a:ext cx="15666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2022</a:t>
            </a:r>
            <a:endParaRPr b="1" i="0" sz="2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
        <p:nvSpPr>
          <p:cNvPr id="129" name="Google Shape;129;p15"/>
          <p:cNvSpPr txBox="1"/>
          <p:nvPr/>
        </p:nvSpPr>
        <p:spPr>
          <a:xfrm>
            <a:off x="152400" y="533400"/>
            <a:ext cx="9077400" cy="423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Introduction:</a:t>
            </a:r>
            <a:br>
              <a:rPr b="1" lang="en">
                <a:solidFill>
                  <a:schemeClr val="dk1"/>
                </a:solidFill>
              </a:rPr>
            </a:br>
            <a:r>
              <a:rPr lang="en">
                <a:solidFill>
                  <a:schemeClr val="dk1"/>
                </a:solidFill>
              </a:rPr>
              <a:t>Online methodology involves using Information and Communication Technology (ICT). Its adoption has  increased post-pandemic.</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Advantages:</a:t>
            </a:r>
            <a:endParaRPr b="1">
              <a:solidFill>
                <a:schemeClr val="dk1"/>
              </a:solidFill>
            </a:endParaRPr>
          </a:p>
          <a:p>
            <a:pPr indent="-317500" lvl="0" marL="457200" rtl="0" algn="l">
              <a:lnSpc>
                <a:spcPct val="115000"/>
              </a:lnSpc>
              <a:spcBef>
                <a:spcPts val="1200"/>
              </a:spcBef>
              <a:spcAft>
                <a:spcPts val="0"/>
              </a:spcAft>
              <a:buClr>
                <a:schemeClr val="dk1"/>
              </a:buClr>
              <a:buSzPts val="1400"/>
              <a:buChar char="●"/>
            </a:pPr>
            <a:r>
              <a:rPr b="1" lang="en">
                <a:solidFill>
                  <a:schemeClr val="dk1"/>
                </a:solidFill>
              </a:rPr>
              <a:t>Better Service Delivery:</a:t>
            </a:r>
            <a:r>
              <a:rPr lang="en">
                <a:solidFill>
                  <a:schemeClr val="dk1"/>
                </a:solidFill>
              </a:rPr>
              <a:t> E-governance improves quality (e.g., UMANG App).</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b="1" lang="en">
                <a:solidFill>
                  <a:schemeClr val="dk1"/>
                </a:solidFill>
              </a:rPr>
              <a:t>Enhanced Social Capital:</a:t>
            </a:r>
            <a:r>
              <a:rPr lang="en">
                <a:solidFill>
                  <a:schemeClr val="dk1"/>
                </a:solidFill>
              </a:rPr>
              <a:t> Work-from-home boosts family interaction.</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b="1" lang="en">
                <a:solidFill>
                  <a:schemeClr val="dk1"/>
                </a:solidFill>
              </a:rPr>
              <a:t>Better Accessibility:</a:t>
            </a:r>
            <a:r>
              <a:rPr lang="en">
                <a:solidFill>
                  <a:schemeClr val="dk1"/>
                </a:solidFill>
              </a:rPr>
              <a:t> E-learning and telemedicine ensure fairness and equity.</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b="1" lang="en">
                <a:solidFill>
                  <a:schemeClr val="dk1"/>
                </a:solidFill>
              </a:rPr>
              <a:t>Efficiency:</a:t>
            </a:r>
            <a:r>
              <a:rPr lang="en">
                <a:solidFill>
                  <a:schemeClr val="dk1"/>
                </a:solidFill>
              </a:rPr>
              <a:t> Greater transparency and efficiency (e.g., Direct Benefit Transfer).</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Disadvantages:</a:t>
            </a:r>
            <a:endParaRPr b="1">
              <a:solidFill>
                <a:schemeClr val="dk1"/>
              </a:solidFill>
            </a:endParaRPr>
          </a:p>
          <a:p>
            <a:pPr indent="-317500" lvl="0" marL="457200" rtl="0" algn="l">
              <a:lnSpc>
                <a:spcPct val="115000"/>
              </a:lnSpc>
              <a:spcBef>
                <a:spcPts val="1200"/>
              </a:spcBef>
              <a:spcAft>
                <a:spcPts val="0"/>
              </a:spcAft>
              <a:buClr>
                <a:schemeClr val="dk1"/>
              </a:buClr>
              <a:buSzPts val="1400"/>
              <a:buChar char="●"/>
            </a:pPr>
            <a:r>
              <a:rPr b="1" lang="en">
                <a:solidFill>
                  <a:schemeClr val="dk1"/>
                </a:solidFill>
              </a:rPr>
              <a:t>Digital Learning Gap:</a:t>
            </a:r>
            <a:r>
              <a:rPr lang="en">
                <a:solidFill>
                  <a:schemeClr val="dk1"/>
                </a:solidFill>
              </a:rPr>
              <a:t> Students without reliable internet struggle.</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b="1" lang="en">
                <a:solidFill>
                  <a:schemeClr val="dk1"/>
                </a:solidFill>
              </a:rPr>
              <a:t>Health Impact:</a:t>
            </a:r>
            <a:r>
              <a:rPr lang="en">
                <a:solidFill>
                  <a:schemeClr val="dk1"/>
                </a:solidFill>
              </a:rPr>
              <a:t> Mental health issues from excessive social media use.</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b="1" lang="en">
                <a:solidFill>
                  <a:schemeClr val="dk1"/>
                </a:solidFill>
              </a:rPr>
              <a:t>Privacy Concerns:</a:t>
            </a:r>
            <a:r>
              <a:rPr lang="en">
                <a:solidFill>
                  <a:schemeClr val="dk1"/>
                </a:solidFill>
              </a:rPr>
              <a:t> Biometrics increase risk of data misuse.</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b="1" lang="en">
                <a:solidFill>
                  <a:schemeClr val="dk1"/>
                </a:solidFill>
              </a:rPr>
              <a:t>Women's Rights:</a:t>
            </a:r>
            <a:r>
              <a:rPr lang="en">
                <a:solidFill>
                  <a:schemeClr val="dk1"/>
                </a:solidFill>
              </a:rPr>
              <a:t> Increased domestic abuse during the pandemic.</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b="1" lang="en">
                <a:solidFill>
                  <a:schemeClr val="dk1"/>
                </a:solidFill>
              </a:rPr>
              <a:t>Cybersecurity:</a:t>
            </a:r>
            <a:r>
              <a:rPr lang="en">
                <a:solidFill>
                  <a:schemeClr val="dk1"/>
                </a:solidFill>
              </a:rPr>
              <a:t> Increased digital connectivity raises security concerns.</a:t>
            </a:r>
            <a:endParaRPr>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6"/>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135" name="Google Shape;135;p16"/>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pic>
        <p:nvPicPr>
          <p:cNvPr id="136" name="Google Shape;136;p16"/>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137" name="Google Shape;137;p16"/>
          <p:cNvSpPr/>
          <p:nvPr/>
        </p:nvSpPr>
        <p:spPr>
          <a:xfrm>
            <a:off x="76200" y="90275"/>
            <a:ext cx="15666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2022</a:t>
            </a:r>
            <a:endParaRPr b="1" i="0" sz="2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
        <p:nvSpPr>
          <p:cNvPr id="138" name="Google Shape;138;p16"/>
          <p:cNvSpPr txBox="1"/>
          <p:nvPr/>
        </p:nvSpPr>
        <p:spPr>
          <a:xfrm>
            <a:off x="228600" y="762000"/>
            <a:ext cx="9077400" cy="3804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
                <a:solidFill>
                  <a:schemeClr val="dk1"/>
                </a:solidFill>
              </a:rPr>
              <a:t>Ethical Issues:</a:t>
            </a:r>
            <a:endParaRPr b="1">
              <a:solidFill>
                <a:schemeClr val="dk1"/>
              </a:solidFill>
            </a:endParaRPr>
          </a:p>
          <a:p>
            <a:pPr indent="-317500" lvl="0" marL="457200" rtl="0" algn="l">
              <a:lnSpc>
                <a:spcPct val="115000"/>
              </a:lnSpc>
              <a:spcBef>
                <a:spcPts val="1200"/>
              </a:spcBef>
              <a:spcAft>
                <a:spcPts val="0"/>
              </a:spcAft>
              <a:buClr>
                <a:schemeClr val="dk1"/>
              </a:buClr>
              <a:buSzPts val="1400"/>
              <a:buChar char="●"/>
            </a:pPr>
            <a:r>
              <a:rPr b="1" lang="en">
                <a:solidFill>
                  <a:schemeClr val="dk1"/>
                </a:solidFill>
              </a:rPr>
              <a:t>Data Misuse:</a:t>
            </a:r>
            <a:r>
              <a:rPr lang="en">
                <a:solidFill>
                  <a:schemeClr val="dk1"/>
                </a:solidFill>
              </a:rPr>
              <a:t> Authorities might use data to manipulate behavior.</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b="1" lang="en">
                <a:solidFill>
                  <a:schemeClr val="dk1"/>
                </a:solidFill>
              </a:rPr>
              <a:t>Erosion of Trust:</a:t>
            </a:r>
            <a:r>
              <a:rPr lang="en">
                <a:solidFill>
                  <a:schemeClr val="dk1"/>
                </a:solidFill>
              </a:rPr>
              <a:t> Cyber frauds and harassment reduce trust in digital media.</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b="1" lang="en">
                <a:solidFill>
                  <a:schemeClr val="dk1"/>
                </a:solidFill>
              </a:rPr>
              <a:t>Accessibility:</a:t>
            </a:r>
            <a:r>
              <a:rPr lang="en">
                <a:solidFill>
                  <a:schemeClr val="dk1"/>
                </a:solidFill>
              </a:rPr>
              <a:t> Low literacy, internet penetration, and access to smartphones.</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b="1" lang="en">
                <a:solidFill>
                  <a:schemeClr val="dk1"/>
                </a:solidFill>
              </a:rPr>
              <a:t>Digital Gender Inequality:</a:t>
            </a:r>
            <a:r>
              <a:rPr lang="en">
                <a:solidFill>
                  <a:schemeClr val="dk1"/>
                </a:solidFill>
              </a:rPr>
              <a:t> Fewer women access the internet, reducing their learning and earning opportunities.</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b="1" lang="en">
                <a:solidFill>
                  <a:schemeClr val="dk1"/>
                </a:solidFill>
              </a:rPr>
              <a:t>Children:</a:t>
            </a:r>
            <a:r>
              <a:rPr lang="en">
                <a:solidFill>
                  <a:schemeClr val="dk1"/>
                </a:solidFill>
              </a:rPr>
              <a:t> Internet addiction affects concentration and well-being.</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b="1" lang="en">
                <a:solidFill>
                  <a:schemeClr val="dk1"/>
                </a:solidFill>
              </a:rPr>
              <a:t>Technological Abuse:</a:t>
            </a:r>
            <a:r>
              <a:rPr lang="en">
                <a:solidFill>
                  <a:schemeClr val="dk1"/>
                </a:solidFill>
              </a:rPr>
              <a:t> Cyberbullying, commodification of women, and youth radicalization.</a:t>
            </a:r>
            <a:endParaRPr>
              <a:solidFill>
                <a:schemeClr val="dk1"/>
              </a:solidFill>
            </a:endParaRPr>
          </a:p>
          <a:p>
            <a:pPr indent="-317500" lvl="0" marL="457200" rtl="0" algn="l">
              <a:lnSpc>
                <a:spcPct val="115000"/>
              </a:lnSpc>
              <a:spcBef>
                <a:spcPts val="0"/>
              </a:spcBef>
              <a:spcAft>
                <a:spcPts val="0"/>
              </a:spcAft>
              <a:buClr>
                <a:schemeClr val="dk1"/>
              </a:buClr>
              <a:buSzPts val="1400"/>
              <a:buChar char="●"/>
            </a:pPr>
            <a:r>
              <a:rPr b="1" lang="en">
                <a:solidFill>
                  <a:schemeClr val="dk1"/>
                </a:solidFill>
              </a:rPr>
              <a:t>Digital Illiteracy:</a:t>
            </a:r>
            <a:r>
              <a:rPr lang="en">
                <a:solidFill>
                  <a:schemeClr val="dk1"/>
                </a:solidFill>
              </a:rPr>
              <a:t> Prevalent among older generations and in rural areas.</a:t>
            </a:r>
            <a:endParaRPr>
              <a:solidFill>
                <a:schemeClr val="dk1"/>
              </a:solidFill>
            </a:endParaRPr>
          </a:p>
          <a:p>
            <a:pPr indent="0" lvl="0" marL="0" rtl="0" algn="l">
              <a:lnSpc>
                <a:spcPct val="115000"/>
              </a:lnSpc>
              <a:spcBef>
                <a:spcPts val="1200"/>
              </a:spcBef>
              <a:spcAft>
                <a:spcPts val="0"/>
              </a:spcAft>
              <a:buNone/>
            </a:pPr>
            <a:r>
              <a:rPr b="1" lang="en">
                <a:solidFill>
                  <a:schemeClr val="dk1"/>
                </a:solidFill>
              </a:rPr>
              <a:t>Conclusion:</a:t>
            </a:r>
            <a:br>
              <a:rPr b="1" lang="en">
                <a:solidFill>
                  <a:schemeClr val="dk1"/>
                </a:solidFill>
              </a:rPr>
            </a:br>
            <a:r>
              <a:rPr lang="en">
                <a:solidFill>
                  <a:schemeClr val="dk1"/>
                </a:solidFill>
              </a:rPr>
              <a:t>Addressing the digital divide and increasing awareness programs are crucial for ensuring inclusion and equity among vulnerable sections of society.</a:t>
            </a:r>
            <a:endParaRPr b="1">
              <a:solidFill>
                <a:schemeClr val="dk1"/>
              </a:solidFill>
            </a:endParaRPr>
          </a:p>
          <a:p>
            <a:pPr indent="0" lvl="0" marL="0" rtl="0" algn="l">
              <a:lnSpc>
                <a:spcPct val="115000"/>
              </a:lnSpc>
              <a:spcBef>
                <a:spcPts val="1200"/>
              </a:spcBef>
              <a:spcAft>
                <a:spcPts val="1200"/>
              </a:spcAft>
              <a:buNone/>
            </a:pPr>
            <a:r>
              <a:t/>
            </a:r>
            <a:endParaRPr sz="1200">
              <a:solidFill>
                <a:schemeClr val="dk1"/>
              </a:solidFill>
            </a:endParaRPr>
          </a:p>
        </p:txBody>
      </p:sp>
      <p:sp>
        <p:nvSpPr>
          <p:cNvPr id="139" name="Google Shape;139;p16"/>
          <p:cNvSpPr txBox="1"/>
          <p:nvPr/>
        </p:nvSpPr>
        <p:spPr>
          <a:xfrm>
            <a:off x="2057400" y="304800"/>
            <a:ext cx="3000000" cy="4617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600"/>
              </a:spcBef>
              <a:spcAft>
                <a:spcPts val="600"/>
              </a:spcAft>
              <a:buNone/>
            </a:pPr>
            <a:r>
              <a:rPr lang="en" sz="1800">
                <a:solidFill>
                  <a:schemeClr val="dk1"/>
                </a:solidFill>
                <a:latin typeface="Calibri"/>
                <a:ea typeface="Calibri"/>
                <a:cs typeface="Calibri"/>
                <a:sym typeface="Calibri"/>
              </a:rPr>
              <a:t>(Cont..)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17"/>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145" name="Google Shape;145;p17"/>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pic>
        <p:nvPicPr>
          <p:cNvPr id="146" name="Google Shape;146;p17"/>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147" name="Google Shape;147;p17"/>
          <p:cNvSpPr/>
          <p:nvPr/>
        </p:nvSpPr>
        <p:spPr>
          <a:xfrm>
            <a:off x="76200" y="90275"/>
            <a:ext cx="15666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2021</a:t>
            </a:r>
            <a:endParaRPr b="1" i="0" sz="2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
        <p:nvSpPr>
          <p:cNvPr id="148" name="Google Shape;148;p17"/>
          <p:cNvSpPr txBox="1"/>
          <p:nvPr/>
        </p:nvSpPr>
        <p:spPr>
          <a:xfrm>
            <a:off x="457200" y="685800"/>
            <a:ext cx="8238300" cy="3852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900">
                <a:solidFill>
                  <a:schemeClr val="dk1"/>
                </a:solidFill>
                <a:latin typeface="Calibri"/>
                <a:ea typeface="Calibri"/>
                <a:cs typeface="Calibri"/>
                <a:sym typeface="Calibri"/>
              </a:rPr>
              <a:t>Impact</a:t>
            </a:r>
            <a:r>
              <a:rPr b="1" lang="en" sz="1900">
                <a:solidFill>
                  <a:schemeClr val="dk1"/>
                </a:solidFill>
                <a:latin typeface="Calibri"/>
                <a:ea typeface="Calibri"/>
                <a:cs typeface="Calibri"/>
                <a:sym typeface="Calibri"/>
              </a:rPr>
              <a:t> of digital technology as reliable source of input for rational decision making is debatable issue. Critically evaluate with suitable example. (Answer in 150 words)</a:t>
            </a:r>
            <a:endParaRPr b="1" sz="19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b="1" sz="1100">
              <a:solidFill>
                <a:schemeClr val="dk1"/>
              </a:solidFill>
              <a:latin typeface="Calibri"/>
              <a:ea typeface="Calibri"/>
              <a:cs typeface="Calibri"/>
              <a:sym typeface="Calibri"/>
            </a:endParaRPr>
          </a:p>
          <a:p>
            <a:pPr indent="0" lvl="0" marL="457200" rtl="0" algn="just">
              <a:lnSpc>
                <a:spcPct val="115000"/>
              </a:lnSpc>
              <a:spcBef>
                <a:spcPts val="0"/>
              </a:spcBef>
              <a:spcAft>
                <a:spcPts val="0"/>
              </a:spcAft>
              <a:buNone/>
            </a:pPr>
            <a:r>
              <a:t/>
            </a:r>
            <a:endParaRPr b="1" sz="1500">
              <a:solidFill>
                <a:schemeClr val="dk1"/>
              </a:solidFill>
              <a:latin typeface="Calibri"/>
              <a:ea typeface="Calibri"/>
              <a:cs typeface="Calibri"/>
              <a:sym typeface="Calibri"/>
            </a:endParaRPr>
          </a:p>
          <a:p>
            <a:pPr indent="0" lvl="0" marL="0" rtl="0" algn="just">
              <a:lnSpc>
                <a:spcPct val="115000"/>
              </a:lnSpc>
              <a:spcBef>
                <a:spcPts val="0"/>
              </a:spcBef>
              <a:spcAft>
                <a:spcPts val="0"/>
              </a:spcAft>
              <a:buNone/>
            </a:pPr>
            <a:r>
              <a:rPr b="1" lang="en" sz="1500">
                <a:solidFill>
                  <a:schemeClr val="dk1"/>
                </a:solidFill>
                <a:latin typeface="Calibri"/>
                <a:ea typeface="Calibri"/>
                <a:cs typeface="Calibri"/>
                <a:sym typeface="Calibri"/>
              </a:rPr>
              <a:t>Approach:         	</a:t>
            </a:r>
            <a:endParaRPr b="1" sz="1500">
              <a:solidFill>
                <a:schemeClr val="dk1"/>
              </a:solidFill>
              <a:latin typeface="Calibri"/>
              <a:ea typeface="Calibri"/>
              <a:cs typeface="Calibri"/>
              <a:sym typeface="Calibri"/>
            </a:endParaRPr>
          </a:p>
          <a:p>
            <a:pPr indent="-228600" lvl="0" marL="914400" rtl="0" algn="just">
              <a:lnSpc>
                <a:spcPct val="115000"/>
              </a:lnSpc>
              <a:spcBef>
                <a:spcPts val="0"/>
              </a:spcBef>
              <a:spcAft>
                <a:spcPts val="0"/>
              </a:spcAft>
              <a:buNone/>
            </a:pPr>
            <a:r>
              <a:rPr lang="en" sz="1500">
                <a:solidFill>
                  <a:schemeClr val="dk1"/>
                </a:solidFill>
              </a:rPr>
              <a:t>·</a:t>
            </a:r>
            <a:r>
              <a:rPr lang="en" sz="1100">
                <a:solidFill>
                  <a:schemeClr val="dk1"/>
                </a:solidFill>
                <a:latin typeface="Times New Roman"/>
                <a:ea typeface="Times New Roman"/>
                <a:cs typeface="Times New Roman"/>
                <a:sym typeface="Times New Roman"/>
              </a:rPr>
              <a:t>   	</a:t>
            </a:r>
            <a:r>
              <a:rPr lang="en" sz="1500">
                <a:solidFill>
                  <a:schemeClr val="dk1"/>
                </a:solidFill>
                <a:latin typeface="Calibri"/>
                <a:ea typeface="Calibri"/>
                <a:cs typeface="Calibri"/>
                <a:sym typeface="Calibri"/>
              </a:rPr>
              <a:t>Introduce about increasing use of digital technology in decision making.</a:t>
            </a:r>
            <a:endParaRPr sz="1500">
              <a:solidFill>
                <a:schemeClr val="dk1"/>
              </a:solidFill>
              <a:latin typeface="Calibri"/>
              <a:ea typeface="Calibri"/>
              <a:cs typeface="Calibri"/>
              <a:sym typeface="Calibri"/>
            </a:endParaRPr>
          </a:p>
          <a:p>
            <a:pPr indent="-228600" lvl="0" marL="914400" rtl="0" algn="just">
              <a:lnSpc>
                <a:spcPct val="115000"/>
              </a:lnSpc>
              <a:spcBef>
                <a:spcPts val="0"/>
              </a:spcBef>
              <a:spcAft>
                <a:spcPts val="0"/>
              </a:spcAft>
              <a:buNone/>
            </a:pPr>
            <a:r>
              <a:rPr lang="en" sz="1500">
                <a:solidFill>
                  <a:schemeClr val="dk1"/>
                </a:solidFill>
              </a:rPr>
              <a:t>·</a:t>
            </a:r>
            <a:r>
              <a:rPr lang="en" sz="1100">
                <a:solidFill>
                  <a:schemeClr val="dk1"/>
                </a:solidFill>
                <a:latin typeface="Times New Roman"/>
                <a:ea typeface="Times New Roman"/>
                <a:cs typeface="Times New Roman"/>
                <a:sym typeface="Times New Roman"/>
              </a:rPr>
              <a:t>   	</a:t>
            </a:r>
            <a:r>
              <a:rPr lang="en" sz="1500">
                <a:solidFill>
                  <a:schemeClr val="dk1"/>
                </a:solidFill>
                <a:latin typeface="Calibri"/>
                <a:ea typeface="Calibri"/>
                <a:cs typeface="Calibri"/>
                <a:sym typeface="Calibri"/>
              </a:rPr>
              <a:t>Discuss how digital technology is a reliable source of input for rational decision making</a:t>
            </a:r>
            <a:endParaRPr sz="1500">
              <a:solidFill>
                <a:schemeClr val="dk1"/>
              </a:solidFill>
              <a:latin typeface="Calibri"/>
              <a:ea typeface="Calibri"/>
              <a:cs typeface="Calibri"/>
              <a:sym typeface="Calibri"/>
            </a:endParaRPr>
          </a:p>
          <a:p>
            <a:pPr indent="-228600" lvl="0" marL="914400" rtl="0" algn="just">
              <a:lnSpc>
                <a:spcPct val="115000"/>
              </a:lnSpc>
              <a:spcBef>
                <a:spcPts val="0"/>
              </a:spcBef>
              <a:spcAft>
                <a:spcPts val="0"/>
              </a:spcAft>
              <a:buNone/>
            </a:pPr>
            <a:r>
              <a:rPr lang="en" sz="1500">
                <a:solidFill>
                  <a:schemeClr val="dk1"/>
                </a:solidFill>
              </a:rPr>
              <a:t>·</a:t>
            </a:r>
            <a:r>
              <a:rPr lang="en" sz="1100">
                <a:solidFill>
                  <a:schemeClr val="dk1"/>
                </a:solidFill>
                <a:latin typeface="Times New Roman"/>
                <a:ea typeface="Times New Roman"/>
                <a:cs typeface="Times New Roman"/>
                <a:sym typeface="Times New Roman"/>
              </a:rPr>
              <a:t>   	</a:t>
            </a:r>
            <a:r>
              <a:rPr lang="en" sz="1500">
                <a:solidFill>
                  <a:schemeClr val="dk1"/>
                </a:solidFill>
                <a:latin typeface="Calibri"/>
                <a:ea typeface="Calibri"/>
                <a:cs typeface="Calibri"/>
                <a:sym typeface="Calibri"/>
              </a:rPr>
              <a:t>Discuss how digital technology cannot be treated as a reliable source of input for rational decisions.</a:t>
            </a:r>
            <a:endParaRPr sz="1500">
              <a:solidFill>
                <a:schemeClr val="dk1"/>
              </a:solidFill>
              <a:latin typeface="Calibri"/>
              <a:ea typeface="Calibri"/>
              <a:cs typeface="Calibri"/>
              <a:sym typeface="Calibri"/>
            </a:endParaRPr>
          </a:p>
          <a:p>
            <a:pPr indent="-228600" lvl="0" marL="914400" rtl="0" algn="just">
              <a:lnSpc>
                <a:spcPct val="115000"/>
              </a:lnSpc>
              <a:spcBef>
                <a:spcPts val="0"/>
              </a:spcBef>
              <a:spcAft>
                <a:spcPts val="0"/>
              </a:spcAft>
              <a:buNone/>
            </a:pPr>
            <a:r>
              <a:rPr lang="en" sz="1500">
                <a:solidFill>
                  <a:schemeClr val="dk1"/>
                </a:solidFill>
              </a:rPr>
              <a:t>·</a:t>
            </a:r>
            <a:r>
              <a:rPr lang="en" sz="1100">
                <a:solidFill>
                  <a:schemeClr val="dk1"/>
                </a:solidFill>
                <a:latin typeface="Times New Roman"/>
                <a:ea typeface="Times New Roman"/>
                <a:cs typeface="Times New Roman"/>
                <a:sym typeface="Times New Roman"/>
              </a:rPr>
              <a:t>   	</a:t>
            </a:r>
            <a:r>
              <a:rPr lang="en" sz="1500">
                <a:solidFill>
                  <a:schemeClr val="dk1"/>
                </a:solidFill>
                <a:latin typeface="Calibri"/>
                <a:ea typeface="Calibri"/>
                <a:cs typeface="Calibri"/>
                <a:sym typeface="Calibri"/>
              </a:rPr>
              <a:t>Conclude appropriately.</a:t>
            </a:r>
            <a:endParaRPr sz="1500">
              <a:solidFill>
                <a:schemeClr val="dk1"/>
              </a:solidFill>
              <a:latin typeface="Calibri"/>
              <a:ea typeface="Calibri"/>
              <a:cs typeface="Calibri"/>
              <a:sym typeface="Calibri"/>
            </a:endParaRPr>
          </a:p>
          <a:p>
            <a:pPr indent="0" lvl="0" marL="914400" rtl="0" algn="l">
              <a:lnSpc>
                <a:spcPct val="115000"/>
              </a:lnSpc>
              <a:spcBef>
                <a:spcPts val="0"/>
              </a:spcBef>
              <a:spcAft>
                <a:spcPts val="0"/>
              </a:spcAft>
              <a:buNone/>
            </a:pPr>
            <a:r>
              <a:t/>
            </a:r>
            <a:endParaRPr sz="1100">
              <a:solidFill>
                <a:schemeClr val="dk1"/>
              </a:solidFill>
              <a:latin typeface="Calibri"/>
              <a:ea typeface="Calibri"/>
              <a:cs typeface="Calibri"/>
              <a:sym typeface="Calibri"/>
            </a:endParaRPr>
          </a:p>
          <a:p>
            <a:pPr indent="0" lvl="0" marL="0" rtl="0" algn="ctr">
              <a:lnSpc>
                <a:spcPct val="115000"/>
              </a:lnSpc>
              <a:spcBef>
                <a:spcPts val="0"/>
              </a:spcBef>
              <a:spcAft>
                <a:spcPts val="0"/>
              </a:spcAft>
              <a:buNone/>
            </a:pPr>
            <a:r>
              <a:t/>
            </a:r>
            <a:endParaRPr sz="11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8"/>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154" name="Google Shape;154;p18"/>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pic>
        <p:nvPicPr>
          <p:cNvPr id="155" name="Google Shape;155;p18"/>
          <p:cNvPicPr preferRelativeResize="0"/>
          <p:nvPr/>
        </p:nvPicPr>
        <p:blipFill>
          <a:blip r:embed="rId3">
            <a:alphaModFix/>
          </a:blip>
          <a:stretch>
            <a:fillRect/>
          </a:stretch>
        </p:blipFill>
        <p:spPr>
          <a:xfrm>
            <a:off x="8335948" y="0"/>
            <a:ext cx="808052" cy="432000"/>
          </a:xfrm>
          <a:prstGeom prst="rect">
            <a:avLst/>
          </a:prstGeom>
          <a:noFill/>
          <a:ln cap="flat" cmpd="sng" w="9525">
            <a:solidFill>
              <a:schemeClr val="dk2"/>
            </a:solidFill>
            <a:prstDash val="solid"/>
            <a:round/>
            <a:headEnd len="sm" w="sm" type="none"/>
            <a:tailEnd len="sm" w="sm" type="none"/>
          </a:ln>
        </p:spPr>
      </p:pic>
      <p:sp>
        <p:nvSpPr>
          <p:cNvPr id="156" name="Google Shape;156;p18"/>
          <p:cNvSpPr/>
          <p:nvPr/>
        </p:nvSpPr>
        <p:spPr>
          <a:xfrm>
            <a:off x="76200" y="90275"/>
            <a:ext cx="15666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2021</a:t>
            </a:r>
            <a:endParaRPr b="1" i="0" sz="2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
        <p:nvSpPr>
          <p:cNvPr id="157" name="Google Shape;157;p18"/>
          <p:cNvSpPr txBox="1"/>
          <p:nvPr/>
        </p:nvSpPr>
        <p:spPr>
          <a:xfrm>
            <a:off x="31725" y="432000"/>
            <a:ext cx="9054900" cy="36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t/>
            </a:r>
            <a:endParaRPr sz="1200">
              <a:solidFill>
                <a:schemeClr val="dk1"/>
              </a:solidFill>
            </a:endParaRPr>
          </a:p>
        </p:txBody>
      </p:sp>
      <p:sp>
        <p:nvSpPr>
          <p:cNvPr id="158" name="Google Shape;158;p18"/>
          <p:cNvSpPr txBox="1"/>
          <p:nvPr/>
        </p:nvSpPr>
        <p:spPr>
          <a:xfrm>
            <a:off x="304800" y="685800"/>
            <a:ext cx="8785200" cy="373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 sz="1500">
                <a:solidFill>
                  <a:schemeClr val="dk1"/>
                </a:solidFill>
              </a:rPr>
              <a:t>Introduction:</a:t>
            </a:r>
            <a:r>
              <a:rPr lang="en" sz="1500">
                <a:solidFill>
                  <a:schemeClr val="dk1"/>
                </a:solidFill>
              </a:rPr>
              <a:t> The adoption of digital technologies by organizations, individuals, and governments is on the rise, aiding in decision-making processes.</a:t>
            </a:r>
            <a:endParaRPr sz="1500">
              <a:solidFill>
                <a:schemeClr val="dk1"/>
              </a:solidFill>
            </a:endParaRPr>
          </a:p>
          <a:p>
            <a:pPr indent="0" lvl="0" marL="0" rtl="0" algn="l">
              <a:lnSpc>
                <a:spcPct val="115000"/>
              </a:lnSpc>
              <a:spcBef>
                <a:spcPts val="1200"/>
              </a:spcBef>
              <a:spcAft>
                <a:spcPts val="0"/>
              </a:spcAft>
              <a:buNone/>
            </a:pPr>
            <a:r>
              <a:rPr b="1" lang="en" sz="1500">
                <a:solidFill>
                  <a:schemeClr val="dk1"/>
                </a:solidFill>
              </a:rPr>
              <a:t>Digital Technology as a Reliable Source:</a:t>
            </a:r>
            <a:endParaRPr b="1" sz="1500">
              <a:solidFill>
                <a:schemeClr val="dk1"/>
              </a:solidFill>
            </a:endParaRPr>
          </a:p>
          <a:p>
            <a:pPr indent="-323850" lvl="0" marL="457200" rtl="0" algn="l">
              <a:lnSpc>
                <a:spcPct val="115000"/>
              </a:lnSpc>
              <a:spcBef>
                <a:spcPts val="1200"/>
              </a:spcBef>
              <a:spcAft>
                <a:spcPts val="0"/>
              </a:spcAft>
              <a:buClr>
                <a:schemeClr val="dk1"/>
              </a:buClr>
              <a:buSzPts val="1500"/>
              <a:buChar char="●"/>
            </a:pPr>
            <a:r>
              <a:rPr b="1" lang="en" sz="1500">
                <a:solidFill>
                  <a:schemeClr val="dk1"/>
                </a:solidFill>
              </a:rPr>
              <a:t>Better Transparency:</a:t>
            </a:r>
            <a:endParaRPr b="1" sz="1500">
              <a:solidFill>
                <a:schemeClr val="dk1"/>
              </a:solidFill>
            </a:endParaRPr>
          </a:p>
          <a:p>
            <a:pPr indent="-323850" lvl="1" marL="914400" rtl="0" algn="l">
              <a:lnSpc>
                <a:spcPct val="115000"/>
              </a:lnSpc>
              <a:spcBef>
                <a:spcPts val="0"/>
              </a:spcBef>
              <a:spcAft>
                <a:spcPts val="0"/>
              </a:spcAft>
              <a:buClr>
                <a:schemeClr val="dk1"/>
              </a:buClr>
              <a:buSzPts val="1500"/>
              <a:buChar char="○"/>
            </a:pPr>
            <a:r>
              <a:rPr lang="en" sz="1500">
                <a:solidFill>
                  <a:schemeClr val="dk1"/>
                </a:solidFill>
              </a:rPr>
              <a:t>Example: National Family Health Surveys provide data for policy decisions.</a:t>
            </a:r>
            <a:endParaRPr sz="1500">
              <a:solidFill>
                <a:schemeClr val="dk1"/>
              </a:solidFill>
            </a:endParaRPr>
          </a:p>
          <a:p>
            <a:pPr indent="-323850" lvl="0" marL="457200" rtl="0" algn="l">
              <a:lnSpc>
                <a:spcPct val="115000"/>
              </a:lnSpc>
              <a:spcBef>
                <a:spcPts val="0"/>
              </a:spcBef>
              <a:spcAft>
                <a:spcPts val="0"/>
              </a:spcAft>
              <a:buClr>
                <a:schemeClr val="dk1"/>
              </a:buClr>
              <a:buSzPts val="1500"/>
              <a:buChar char="●"/>
            </a:pPr>
            <a:r>
              <a:rPr b="1" lang="en" sz="1500">
                <a:solidFill>
                  <a:schemeClr val="dk1"/>
                </a:solidFill>
              </a:rPr>
              <a:t>Real-Time Analysis:</a:t>
            </a:r>
            <a:endParaRPr b="1" sz="1500">
              <a:solidFill>
                <a:schemeClr val="dk1"/>
              </a:solidFill>
            </a:endParaRPr>
          </a:p>
          <a:p>
            <a:pPr indent="-323850" lvl="1" marL="914400" rtl="0" algn="l">
              <a:lnSpc>
                <a:spcPct val="115000"/>
              </a:lnSpc>
              <a:spcBef>
                <a:spcPts val="0"/>
              </a:spcBef>
              <a:spcAft>
                <a:spcPts val="0"/>
              </a:spcAft>
              <a:buClr>
                <a:schemeClr val="dk1"/>
              </a:buClr>
              <a:buSzPts val="1500"/>
              <a:buChar char="○"/>
            </a:pPr>
            <a:r>
              <a:rPr lang="en" sz="1500">
                <a:solidFill>
                  <a:schemeClr val="dk1"/>
                </a:solidFill>
              </a:rPr>
              <a:t>Example: GI tagging and traffic cameras monitor and inform decisions.</a:t>
            </a:r>
            <a:endParaRPr sz="1500">
              <a:solidFill>
                <a:schemeClr val="dk1"/>
              </a:solidFill>
            </a:endParaRPr>
          </a:p>
          <a:p>
            <a:pPr indent="-323850" lvl="0" marL="457200" rtl="0" algn="l">
              <a:lnSpc>
                <a:spcPct val="115000"/>
              </a:lnSpc>
              <a:spcBef>
                <a:spcPts val="0"/>
              </a:spcBef>
              <a:spcAft>
                <a:spcPts val="0"/>
              </a:spcAft>
              <a:buClr>
                <a:schemeClr val="dk1"/>
              </a:buClr>
              <a:buSzPts val="1500"/>
              <a:buChar char="●"/>
            </a:pPr>
            <a:r>
              <a:rPr b="1" lang="en" sz="1500">
                <a:solidFill>
                  <a:schemeClr val="dk1"/>
                </a:solidFill>
              </a:rPr>
              <a:t>Improved Communication:</a:t>
            </a:r>
            <a:endParaRPr b="1" sz="1500">
              <a:solidFill>
                <a:schemeClr val="dk1"/>
              </a:solidFill>
            </a:endParaRPr>
          </a:p>
          <a:p>
            <a:pPr indent="-323850" lvl="1" marL="914400" rtl="0" algn="l">
              <a:lnSpc>
                <a:spcPct val="115000"/>
              </a:lnSpc>
              <a:spcBef>
                <a:spcPts val="0"/>
              </a:spcBef>
              <a:spcAft>
                <a:spcPts val="0"/>
              </a:spcAft>
              <a:buClr>
                <a:schemeClr val="dk1"/>
              </a:buClr>
              <a:buSzPts val="1500"/>
              <a:buChar char="○"/>
            </a:pPr>
            <a:r>
              <a:rPr lang="en" sz="1500">
                <a:solidFill>
                  <a:schemeClr val="dk1"/>
                </a:solidFill>
              </a:rPr>
              <a:t>Example: Social media enables informed decision-making.</a:t>
            </a:r>
            <a:endParaRPr sz="1500">
              <a:solidFill>
                <a:schemeClr val="dk1"/>
              </a:solidFill>
            </a:endParaRPr>
          </a:p>
          <a:p>
            <a:pPr indent="-323850" lvl="0" marL="457200" rtl="0" algn="l">
              <a:lnSpc>
                <a:spcPct val="115000"/>
              </a:lnSpc>
              <a:spcBef>
                <a:spcPts val="0"/>
              </a:spcBef>
              <a:spcAft>
                <a:spcPts val="0"/>
              </a:spcAft>
              <a:buClr>
                <a:schemeClr val="dk1"/>
              </a:buClr>
              <a:buSzPts val="1500"/>
              <a:buChar char="●"/>
            </a:pPr>
            <a:r>
              <a:rPr b="1" lang="en" sz="1500">
                <a:solidFill>
                  <a:schemeClr val="dk1"/>
                </a:solidFill>
              </a:rPr>
              <a:t>Objective Analysis:</a:t>
            </a:r>
            <a:endParaRPr b="1" sz="1500">
              <a:solidFill>
                <a:schemeClr val="dk1"/>
              </a:solidFill>
            </a:endParaRPr>
          </a:p>
          <a:p>
            <a:pPr indent="-323850" lvl="1" marL="914400" rtl="0" algn="l">
              <a:lnSpc>
                <a:spcPct val="115000"/>
              </a:lnSpc>
              <a:spcBef>
                <a:spcPts val="0"/>
              </a:spcBef>
              <a:spcAft>
                <a:spcPts val="0"/>
              </a:spcAft>
              <a:buClr>
                <a:schemeClr val="dk1"/>
              </a:buClr>
              <a:buSzPts val="1500"/>
              <a:buChar char="○"/>
            </a:pPr>
            <a:r>
              <a:rPr lang="en" sz="1500">
                <a:solidFill>
                  <a:schemeClr val="dk1"/>
                </a:solidFill>
              </a:rPr>
              <a:t>Example: Big data improves the speed and quality of decisions.</a:t>
            </a:r>
            <a:endParaRPr sz="1500">
              <a:solidFill>
                <a:schemeClr val="dk1"/>
              </a:solidFill>
            </a:endParaRPr>
          </a:p>
          <a:p>
            <a:pPr indent="0" lvl="0" marL="0" rtl="0" algn="l">
              <a:lnSpc>
                <a:spcPct val="115000"/>
              </a:lnSpc>
              <a:spcBef>
                <a:spcPts val="1200"/>
              </a:spcBef>
              <a:spcAft>
                <a:spcPts val="1200"/>
              </a:spcAft>
              <a:buNone/>
            </a:pPr>
            <a:r>
              <a:t/>
            </a:r>
            <a:endParaRPr sz="110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19"/>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164" name="Google Shape;164;p19"/>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pic>
        <p:nvPicPr>
          <p:cNvPr id="165" name="Google Shape;165;p19"/>
          <p:cNvPicPr preferRelativeResize="0"/>
          <p:nvPr/>
        </p:nvPicPr>
        <p:blipFill>
          <a:blip r:embed="rId3">
            <a:alphaModFix/>
          </a:blip>
          <a:stretch>
            <a:fillRect/>
          </a:stretch>
        </p:blipFill>
        <p:spPr>
          <a:xfrm>
            <a:off x="8335948" y="0"/>
            <a:ext cx="808052" cy="432000"/>
          </a:xfrm>
          <a:prstGeom prst="rect">
            <a:avLst/>
          </a:prstGeom>
          <a:noFill/>
          <a:ln cap="flat" cmpd="sng" w="9525">
            <a:solidFill>
              <a:schemeClr val="dk2"/>
            </a:solidFill>
            <a:prstDash val="solid"/>
            <a:round/>
            <a:headEnd len="sm" w="sm" type="none"/>
            <a:tailEnd len="sm" w="sm" type="none"/>
          </a:ln>
        </p:spPr>
      </p:pic>
      <p:sp>
        <p:nvSpPr>
          <p:cNvPr id="166" name="Google Shape;166;p19"/>
          <p:cNvSpPr/>
          <p:nvPr/>
        </p:nvSpPr>
        <p:spPr>
          <a:xfrm>
            <a:off x="76200" y="90275"/>
            <a:ext cx="15666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2021</a:t>
            </a:r>
            <a:endParaRPr b="1" i="0" sz="2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
        <p:nvSpPr>
          <p:cNvPr id="167" name="Google Shape;167;p19"/>
          <p:cNvSpPr txBox="1"/>
          <p:nvPr/>
        </p:nvSpPr>
        <p:spPr>
          <a:xfrm>
            <a:off x="31725" y="432000"/>
            <a:ext cx="9054900" cy="36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t/>
            </a:r>
            <a:endParaRPr sz="1200">
              <a:solidFill>
                <a:schemeClr val="dk1"/>
              </a:solidFill>
            </a:endParaRPr>
          </a:p>
        </p:txBody>
      </p:sp>
      <p:sp>
        <p:nvSpPr>
          <p:cNvPr id="168" name="Google Shape;168;p19"/>
          <p:cNvSpPr txBox="1"/>
          <p:nvPr/>
        </p:nvSpPr>
        <p:spPr>
          <a:xfrm>
            <a:off x="228600" y="457200"/>
            <a:ext cx="8785200" cy="4032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t/>
            </a:r>
            <a:endParaRPr b="1" sz="1100">
              <a:solidFill>
                <a:schemeClr val="dk1"/>
              </a:solidFill>
            </a:endParaRPr>
          </a:p>
          <a:p>
            <a:pPr indent="0" lvl="0" marL="0" rtl="0" algn="l">
              <a:lnSpc>
                <a:spcPct val="115000"/>
              </a:lnSpc>
              <a:spcBef>
                <a:spcPts val="1200"/>
              </a:spcBef>
              <a:spcAft>
                <a:spcPts val="0"/>
              </a:spcAft>
              <a:buNone/>
            </a:pPr>
            <a:r>
              <a:rPr b="1" lang="en" sz="1300">
                <a:solidFill>
                  <a:schemeClr val="dk1"/>
                </a:solidFill>
              </a:rPr>
              <a:t>Limitations of Digital Technology:</a:t>
            </a:r>
            <a:endParaRPr b="1" sz="1300">
              <a:solidFill>
                <a:schemeClr val="dk1"/>
              </a:solidFill>
            </a:endParaRPr>
          </a:p>
          <a:p>
            <a:pPr indent="-311150" lvl="0" marL="457200" rtl="0" algn="l">
              <a:lnSpc>
                <a:spcPct val="115000"/>
              </a:lnSpc>
              <a:spcBef>
                <a:spcPts val="1200"/>
              </a:spcBef>
              <a:spcAft>
                <a:spcPts val="0"/>
              </a:spcAft>
              <a:buClr>
                <a:schemeClr val="dk1"/>
              </a:buClr>
              <a:buSzPts val="1300"/>
              <a:buChar char="●"/>
            </a:pPr>
            <a:r>
              <a:rPr b="1" lang="en" sz="1300">
                <a:solidFill>
                  <a:schemeClr val="dk1"/>
                </a:solidFill>
              </a:rPr>
              <a:t>Unverified Information:</a:t>
            </a:r>
            <a:endParaRPr b="1" sz="1300">
              <a:solidFill>
                <a:schemeClr val="dk1"/>
              </a:solidFill>
            </a:endParaRPr>
          </a:p>
          <a:p>
            <a:pPr indent="-311150" lvl="1" marL="914400" rtl="0" algn="l">
              <a:lnSpc>
                <a:spcPct val="115000"/>
              </a:lnSpc>
              <a:spcBef>
                <a:spcPts val="0"/>
              </a:spcBef>
              <a:spcAft>
                <a:spcPts val="0"/>
              </a:spcAft>
              <a:buClr>
                <a:schemeClr val="dk1"/>
              </a:buClr>
              <a:buSzPts val="1300"/>
              <a:buChar char="○"/>
            </a:pPr>
            <a:r>
              <a:rPr lang="en" sz="1300">
                <a:solidFill>
                  <a:schemeClr val="dk1"/>
                </a:solidFill>
              </a:rPr>
              <a:t>Example: WebMD may have conflicts of interest with unverified content.</a:t>
            </a:r>
            <a:endParaRPr sz="1300">
              <a:solidFill>
                <a:schemeClr val="dk1"/>
              </a:solidFill>
            </a:endParaRPr>
          </a:p>
          <a:p>
            <a:pPr indent="-311150" lvl="0" marL="457200" rtl="0" algn="l">
              <a:lnSpc>
                <a:spcPct val="115000"/>
              </a:lnSpc>
              <a:spcBef>
                <a:spcPts val="0"/>
              </a:spcBef>
              <a:spcAft>
                <a:spcPts val="0"/>
              </a:spcAft>
              <a:buClr>
                <a:schemeClr val="dk1"/>
              </a:buClr>
              <a:buSzPts val="1300"/>
              <a:buChar char="●"/>
            </a:pPr>
            <a:r>
              <a:rPr b="1" lang="en" sz="1300">
                <a:solidFill>
                  <a:schemeClr val="dk1"/>
                </a:solidFill>
              </a:rPr>
              <a:t>Cannot Replace Primary Sources:</a:t>
            </a:r>
            <a:endParaRPr b="1" sz="1300">
              <a:solidFill>
                <a:schemeClr val="dk1"/>
              </a:solidFill>
            </a:endParaRPr>
          </a:p>
          <a:p>
            <a:pPr indent="-311150" lvl="1" marL="914400" rtl="0" algn="l">
              <a:lnSpc>
                <a:spcPct val="115000"/>
              </a:lnSpc>
              <a:spcBef>
                <a:spcPts val="0"/>
              </a:spcBef>
              <a:spcAft>
                <a:spcPts val="0"/>
              </a:spcAft>
              <a:buClr>
                <a:schemeClr val="dk1"/>
              </a:buClr>
              <a:buSzPts val="1300"/>
              <a:buChar char="○"/>
            </a:pPr>
            <a:r>
              <a:rPr lang="en" sz="1300">
                <a:solidFill>
                  <a:schemeClr val="dk1"/>
                </a:solidFill>
              </a:rPr>
              <a:t>Example: Parliament relies on firsthand experience of representatives.</a:t>
            </a:r>
            <a:endParaRPr sz="1300">
              <a:solidFill>
                <a:schemeClr val="dk1"/>
              </a:solidFill>
            </a:endParaRPr>
          </a:p>
          <a:p>
            <a:pPr indent="-311150" lvl="0" marL="457200" rtl="0" algn="l">
              <a:lnSpc>
                <a:spcPct val="115000"/>
              </a:lnSpc>
              <a:spcBef>
                <a:spcPts val="0"/>
              </a:spcBef>
              <a:spcAft>
                <a:spcPts val="0"/>
              </a:spcAft>
              <a:buClr>
                <a:schemeClr val="dk1"/>
              </a:buClr>
              <a:buSzPts val="1300"/>
              <a:buChar char="●"/>
            </a:pPr>
            <a:r>
              <a:rPr b="1" lang="en" sz="1300">
                <a:solidFill>
                  <a:schemeClr val="dk1"/>
                </a:solidFill>
              </a:rPr>
              <a:t>False Inputs:</a:t>
            </a:r>
            <a:endParaRPr b="1" sz="1300">
              <a:solidFill>
                <a:schemeClr val="dk1"/>
              </a:solidFill>
            </a:endParaRPr>
          </a:p>
          <a:p>
            <a:pPr indent="-311150" lvl="1" marL="914400" rtl="0" algn="l">
              <a:lnSpc>
                <a:spcPct val="115000"/>
              </a:lnSpc>
              <a:spcBef>
                <a:spcPts val="0"/>
              </a:spcBef>
              <a:spcAft>
                <a:spcPts val="0"/>
              </a:spcAft>
              <a:buClr>
                <a:schemeClr val="dk1"/>
              </a:buClr>
              <a:buSzPts val="1300"/>
              <a:buChar char="○"/>
            </a:pPr>
            <a:r>
              <a:rPr lang="en" sz="1300">
                <a:solidFill>
                  <a:schemeClr val="dk1"/>
                </a:solidFill>
              </a:rPr>
              <a:t>Example: Manipulated data can lead to biased decisions in schemes like PM Fasal Bima Yojana.</a:t>
            </a:r>
            <a:endParaRPr sz="1300">
              <a:solidFill>
                <a:schemeClr val="dk1"/>
              </a:solidFill>
            </a:endParaRPr>
          </a:p>
          <a:p>
            <a:pPr indent="-311150" lvl="0" marL="457200" rtl="0" algn="l">
              <a:lnSpc>
                <a:spcPct val="115000"/>
              </a:lnSpc>
              <a:spcBef>
                <a:spcPts val="0"/>
              </a:spcBef>
              <a:spcAft>
                <a:spcPts val="0"/>
              </a:spcAft>
              <a:buClr>
                <a:schemeClr val="dk1"/>
              </a:buClr>
              <a:buSzPts val="1300"/>
              <a:buChar char="●"/>
            </a:pPr>
            <a:r>
              <a:rPr b="1" lang="en" sz="1300">
                <a:solidFill>
                  <a:schemeClr val="dk1"/>
                </a:solidFill>
              </a:rPr>
              <a:t>Traditional Knowledge:</a:t>
            </a:r>
            <a:endParaRPr b="1" sz="1300">
              <a:solidFill>
                <a:schemeClr val="dk1"/>
              </a:solidFill>
            </a:endParaRPr>
          </a:p>
          <a:p>
            <a:pPr indent="-311150" lvl="1" marL="914400" rtl="0" algn="l">
              <a:lnSpc>
                <a:spcPct val="115000"/>
              </a:lnSpc>
              <a:spcBef>
                <a:spcPts val="0"/>
              </a:spcBef>
              <a:spcAft>
                <a:spcPts val="0"/>
              </a:spcAft>
              <a:buClr>
                <a:schemeClr val="dk1"/>
              </a:buClr>
              <a:buSzPts val="1300"/>
              <a:buChar char="○"/>
            </a:pPr>
            <a:r>
              <a:rPr lang="en" sz="1300">
                <a:solidFill>
                  <a:schemeClr val="dk1"/>
                </a:solidFill>
              </a:rPr>
              <a:t>Example: Tribal knowledge systems offer unique insights not captured by digital tech.</a:t>
            </a:r>
            <a:endParaRPr sz="1300">
              <a:solidFill>
                <a:schemeClr val="dk1"/>
              </a:solidFill>
            </a:endParaRPr>
          </a:p>
          <a:p>
            <a:pPr indent="-311150" lvl="0" marL="457200" rtl="0" algn="l">
              <a:lnSpc>
                <a:spcPct val="115000"/>
              </a:lnSpc>
              <a:spcBef>
                <a:spcPts val="0"/>
              </a:spcBef>
              <a:spcAft>
                <a:spcPts val="0"/>
              </a:spcAft>
              <a:buClr>
                <a:schemeClr val="dk1"/>
              </a:buClr>
              <a:buSzPts val="1300"/>
              <a:buChar char="●"/>
            </a:pPr>
            <a:r>
              <a:rPr b="1" lang="en" sz="1300">
                <a:solidFill>
                  <a:schemeClr val="dk1"/>
                </a:solidFill>
              </a:rPr>
              <a:t>Unethical Marketing:</a:t>
            </a:r>
            <a:endParaRPr b="1" sz="1300">
              <a:solidFill>
                <a:schemeClr val="dk1"/>
              </a:solidFill>
            </a:endParaRPr>
          </a:p>
          <a:p>
            <a:pPr indent="-311150" lvl="1" marL="914400" rtl="0" algn="l">
              <a:lnSpc>
                <a:spcPct val="115000"/>
              </a:lnSpc>
              <a:spcBef>
                <a:spcPts val="0"/>
              </a:spcBef>
              <a:spcAft>
                <a:spcPts val="0"/>
              </a:spcAft>
              <a:buClr>
                <a:schemeClr val="dk1"/>
              </a:buClr>
              <a:buSzPts val="1300"/>
              <a:buChar char="○"/>
            </a:pPr>
            <a:r>
              <a:rPr lang="en" sz="1300">
                <a:solidFill>
                  <a:schemeClr val="dk1"/>
                </a:solidFill>
              </a:rPr>
              <a:t>Example: False advertisements influence individual decisions.</a:t>
            </a:r>
            <a:endParaRPr sz="1300">
              <a:solidFill>
                <a:schemeClr val="dk1"/>
              </a:solidFill>
            </a:endParaRPr>
          </a:p>
          <a:p>
            <a:pPr indent="0" lvl="0" marL="0" rtl="0" algn="l">
              <a:lnSpc>
                <a:spcPct val="115000"/>
              </a:lnSpc>
              <a:spcBef>
                <a:spcPts val="1200"/>
              </a:spcBef>
              <a:spcAft>
                <a:spcPts val="1200"/>
              </a:spcAft>
              <a:buNone/>
            </a:pPr>
            <a:r>
              <a:rPr b="1" lang="en" sz="1300">
                <a:solidFill>
                  <a:schemeClr val="dk1"/>
                </a:solidFill>
              </a:rPr>
              <a:t>Conclusion:</a:t>
            </a:r>
            <a:r>
              <a:rPr lang="en" sz="1300">
                <a:solidFill>
                  <a:schemeClr val="dk1"/>
                </a:solidFill>
              </a:rPr>
              <a:t> Rational decision-making should be based on facts, reasons, and non-biased information. While digital technology aids in decision-making, it should not be the sole source for decisions at individual, community, government, or organizational levels.</a:t>
            </a:r>
            <a:endParaRPr sz="1300">
              <a:solidFill>
                <a:schemeClr val="dk1"/>
              </a:solidFill>
            </a:endParaRPr>
          </a:p>
        </p:txBody>
      </p:sp>
      <p:sp>
        <p:nvSpPr>
          <p:cNvPr id="169" name="Google Shape;169;p19"/>
          <p:cNvSpPr txBox="1"/>
          <p:nvPr/>
        </p:nvSpPr>
        <p:spPr>
          <a:xfrm>
            <a:off x="2057400" y="304800"/>
            <a:ext cx="3000000" cy="4617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600"/>
              </a:spcBef>
              <a:spcAft>
                <a:spcPts val="600"/>
              </a:spcAft>
              <a:buNone/>
            </a:pPr>
            <a:r>
              <a:rPr lang="en" sz="1800">
                <a:solidFill>
                  <a:schemeClr val="dk1"/>
                </a:solidFill>
                <a:latin typeface="Calibri"/>
                <a:ea typeface="Calibri"/>
                <a:cs typeface="Calibri"/>
                <a:sym typeface="Calibri"/>
              </a:rPr>
              <a:t>(Cont..)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0"/>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175" name="Google Shape;175;p20"/>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pic>
        <p:nvPicPr>
          <p:cNvPr id="176" name="Google Shape;176;p20"/>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177" name="Google Shape;177;p20"/>
          <p:cNvSpPr txBox="1"/>
          <p:nvPr/>
        </p:nvSpPr>
        <p:spPr>
          <a:xfrm>
            <a:off x="0" y="749375"/>
            <a:ext cx="8964600" cy="323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chemeClr val="dk1"/>
                </a:solidFill>
                <a:latin typeface="Calibri"/>
                <a:ea typeface="Calibri"/>
                <a:cs typeface="Calibri"/>
                <a:sym typeface="Calibri"/>
              </a:rPr>
              <a:t>Discuss the role of ethics and values in enhancing the following three major components of Comprehensive National Power (CNP) viz. human capital, soft power (culture and policies), and social harmony. (150 words)</a:t>
            </a:r>
            <a:endParaRPr b="1" sz="2000">
              <a:solidFill>
                <a:schemeClr val="dk1"/>
              </a:solidFill>
              <a:latin typeface="Calibri"/>
              <a:ea typeface="Calibri"/>
              <a:cs typeface="Calibri"/>
              <a:sym typeface="Calibri"/>
            </a:endParaRPr>
          </a:p>
          <a:p>
            <a:pPr indent="0" lvl="0" marL="0" rtl="0" algn="l">
              <a:spcBef>
                <a:spcPts val="0"/>
              </a:spcBef>
              <a:spcAft>
                <a:spcPts val="0"/>
              </a:spcAft>
              <a:buNone/>
            </a:pPr>
            <a:r>
              <a:t/>
            </a:r>
            <a:endParaRPr sz="1100">
              <a:solidFill>
                <a:schemeClr val="dk1"/>
              </a:solidFill>
              <a:latin typeface="Calibri"/>
              <a:ea typeface="Calibri"/>
              <a:cs typeface="Calibri"/>
              <a:sym typeface="Calibri"/>
            </a:endParaRPr>
          </a:p>
          <a:p>
            <a:pPr indent="0" lvl="0" marL="0" rtl="0" algn="just">
              <a:lnSpc>
                <a:spcPct val="100000"/>
              </a:lnSpc>
              <a:spcBef>
                <a:spcPts val="0"/>
              </a:spcBef>
              <a:spcAft>
                <a:spcPts val="0"/>
              </a:spcAft>
              <a:buNone/>
            </a:pPr>
            <a:r>
              <a:t/>
            </a:r>
            <a:endParaRPr b="1" sz="1800">
              <a:solidFill>
                <a:schemeClr val="dk1"/>
              </a:solidFill>
              <a:latin typeface="Times New Roman"/>
              <a:ea typeface="Times New Roman"/>
              <a:cs typeface="Times New Roman"/>
              <a:sym typeface="Times New Roman"/>
            </a:endParaRPr>
          </a:p>
          <a:p>
            <a:pPr indent="0" lvl="0" marL="0" rtl="0" algn="just">
              <a:lnSpc>
                <a:spcPct val="100000"/>
              </a:lnSpc>
              <a:spcBef>
                <a:spcPts val="0"/>
              </a:spcBef>
              <a:spcAft>
                <a:spcPts val="0"/>
              </a:spcAft>
              <a:buClr>
                <a:schemeClr val="dk1"/>
              </a:buClr>
              <a:buSzPts val="1100"/>
              <a:buFont typeface="Arial"/>
              <a:buNone/>
            </a:pPr>
            <a:r>
              <a:rPr b="1" lang="en" sz="1700">
                <a:solidFill>
                  <a:schemeClr val="dk1"/>
                </a:solidFill>
                <a:latin typeface="Times New Roman"/>
                <a:ea typeface="Times New Roman"/>
                <a:cs typeface="Times New Roman"/>
                <a:sym typeface="Times New Roman"/>
              </a:rPr>
              <a:t>Approach:</a:t>
            </a:r>
            <a:endParaRPr b="1" sz="1700">
              <a:solidFill>
                <a:schemeClr val="dk1"/>
              </a:solidFill>
              <a:latin typeface="Times New Roman"/>
              <a:ea typeface="Times New Roman"/>
              <a:cs typeface="Times New Roman"/>
              <a:sym typeface="Times New Roman"/>
            </a:endParaRPr>
          </a:p>
          <a:p>
            <a:pPr indent="-228600" lvl="0" marL="457200" rtl="0" algn="just">
              <a:lnSpc>
                <a:spcPct val="100000"/>
              </a:lnSpc>
              <a:spcBef>
                <a:spcPts val="0"/>
              </a:spcBef>
              <a:spcAft>
                <a:spcPts val="0"/>
              </a:spcAft>
              <a:buClr>
                <a:schemeClr val="dk1"/>
              </a:buClr>
              <a:buSzPts val="1100"/>
              <a:buFont typeface="Arial"/>
              <a:buNone/>
            </a:pPr>
            <a:r>
              <a:rPr lang="en" sz="1700">
                <a:solidFill>
                  <a:schemeClr val="dk1"/>
                </a:solidFill>
              </a:rPr>
              <a:t>·</a:t>
            </a:r>
            <a:r>
              <a:rPr lang="en" sz="1300">
                <a:solidFill>
                  <a:schemeClr val="dk1"/>
                </a:solidFill>
                <a:latin typeface="Times New Roman"/>
                <a:ea typeface="Times New Roman"/>
                <a:cs typeface="Times New Roman"/>
                <a:sym typeface="Times New Roman"/>
              </a:rPr>
              <a:t>   	</a:t>
            </a:r>
            <a:r>
              <a:rPr lang="en" sz="1700">
                <a:solidFill>
                  <a:schemeClr val="dk1"/>
                </a:solidFill>
              </a:rPr>
              <a:t>Discuss comprehensive national power in introduction.</a:t>
            </a:r>
            <a:endParaRPr sz="1700">
              <a:solidFill>
                <a:schemeClr val="dk1"/>
              </a:solidFill>
            </a:endParaRPr>
          </a:p>
          <a:p>
            <a:pPr indent="-228600" lvl="0" marL="457200" rtl="0" algn="just">
              <a:lnSpc>
                <a:spcPct val="100000"/>
              </a:lnSpc>
              <a:spcBef>
                <a:spcPts val="0"/>
              </a:spcBef>
              <a:spcAft>
                <a:spcPts val="0"/>
              </a:spcAft>
              <a:buClr>
                <a:schemeClr val="dk1"/>
              </a:buClr>
              <a:buSzPts val="1100"/>
              <a:buFont typeface="Arial"/>
              <a:buNone/>
            </a:pPr>
            <a:r>
              <a:rPr lang="en" sz="1700">
                <a:solidFill>
                  <a:schemeClr val="dk1"/>
                </a:solidFill>
              </a:rPr>
              <a:t>·</a:t>
            </a:r>
            <a:r>
              <a:rPr lang="en" sz="1300">
                <a:solidFill>
                  <a:schemeClr val="dk1"/>
                </a:solidFill>
                <a:latin typeface="Times New Roman"/>
                <a:ea typeface="Times New Roman"/>
                <a:cs typeface="Times New Roman"/>
                <a:sym typeface="Times New Roman"/>
              </a:rPr>
              <a:t>   	</a:t>
            </a:r>
            <a:r>
              <a:rPr lang="en" sz="1700">
                <a:solidFill>
                  <a:schemeClr val="dk1"/>
                </a:solidFill>
              </a:rPr>
              <a:t>Then discuss role of ethics and values in enhancing the three components of CNP - human capital, soft power (culture and policies) and social harmony.</a:t>
            </a:r>
            <a:endParaRPr sz="1700">
              <a:solidFill>
                <a:schemeClr val="dk1"/>
              </a:solidFill>
            </a:endParaRPr>
          </a:p>
          <a:p>
            <a:pPr indent="-228600" lvl="0" marL="457200" rtl="0" algn="just">
              <a:lnSpc>
                <a:spcPct val="100000"/>
              </a:lnSpc>
              <a:spcBef>
                <a:spcPts val="0"/>
              </a:spcBef>
              <a:spcAft>
                <a:spcPts val="0"/>
              </a:spcAft>
              <a:buNone/>
            </a:pPr>
            <a:r>
              <a:rPr lang="en" sz="1700">
                <a:solidFill>
                  <a:schemeClr val="dk1"/>
                </a:solidFill>
              </a:rPr>
              <a:t>·</a:t>
            </a:r>
            <a:r>
              <a:rPr lang="en" sz="1300">
                <a:solidFill>
                  <a:schemeClr val="dk1"/>
                </a:solidFill>
                <a:latin typeface="Times New Roman"/>
                <a:ea typeface="Times New Roman"/>
                <a:cs typeface="Times New Roman"/>
                <a:sym typeface="Times New Roman"/>
              </a:rPr>
              <a:t>   	</a:t>
            </a:r>
            <a:r>
              <a:rPr lang="en" sz="1700">
                <a:solidFill>
                  <a:schemeClr val="dk1"/>
                </a:solidFill>
              </a:rPr>
              <a:t>Give a brief conclusion.</a:t>
            </a:r>
            <a:endParaRPr b="1" sz="2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t/>
            </a:r>
            <a:endParaRPr b="1" sz="2400">
              <a:solidFill>
                <a:schemeClr val="dk1"/>
              </a:solidFill>
              <a:latin typeface="Calibri"/>
              <a:ea typeface="Calibri"/>
              <a:cs typeface="Calibri"/>
              <a:sym typeface="Calibri"/>
            </a:endParaRPr>
          </a:p>
        </p:txBody>
      </p:sp>
      <p:sp>
        <p:nvSpPr>
          <p:cNvPr id="178" name="Google Shape;178;p20"/>
          <p:cNvSpPr/>
          <p:nvPr/>
        </p:nvSpPr>
        <p:spPr>
          <a:xfrm>
            <a:off x="76200" y="90275"/>
            <a:ext cx="15666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2020</a:t>
            </a:r>
            <a:endParaRPr b="1" i="0" sz="2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1"/>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184" name="Google Shape;184;p21"/>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pic>
        <p:nvPicPr>
          <p:cNvPr id="185" name="Google Shape;185;p21"/>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186" name="Google Shape;186;p21"/>
          <p:cNvSpPr/>
          <p:nvPr/>
        </p:nvSpPr>
        <p:spPr>
          <a:xfrm>
            <a:off x="76200" y="90275"/>
            <a:ext cx="15666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2020</a:t>
            </a:r>
            <a:endParaRPr b="1" i="0" sz="2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
        <p:nvSpPr>
          <p:cNvPr id="187" name="Google Shape;187;p21"/>
          <p:cNvSpPr txBox="1"/>
          <p:nvPr/>
        </p:nvSpPr>
        <p:spPr>
          <a:xfrm>
            <a:off x="152400" y="533400"/>
            <a:ext cx="8897700" cy="4522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 sz="1200">
                <a:solidFill>
                  <a:schemeClr val="dk1"/>
                </a:solidFill>
              </a:rPr>
              <a:t>Introduction:</a:t>
            </a:r>
            <a:r>
              <a:rPr lang="en" sz="1200">
                <a:solidFill>
                  <a:schemeClr val="dk1"/>
                </a:solidFill>
              </a:rPr>
              <a:t> Comprehensive National Power (CNP) encompasses various elements beyond military strength, such as human capital, soft power (culture and policies), and social harmony. Ethics and values play a crucial role in enhancing these components.</a:t>
            </a:r>
            <a:endParaRPr sz="1200">
              <a:solidFill>
                <a:schemeClr val="dk1"/>
              </a:solidFill>
            </a:endParaRPr>
          </a:p>
          <a:p>
            <a:pPr indent="0" lvl="0" marL="0" rtl="0" algn="l">
              <a:lnSpc>
                <a:spcPct val="115000"/>
              </a:lnSpc>
              <a:spcBef>
                <a:spcPts val="1200"/>
              </a:spcBef>
              <a:spcAft>
                <a:spcPts val="0"/>
              </a:spcAft>
              <a:buNone/>
            </a:pPr>
            <a:r>
              <a:rPr b="1" lang="en" sz="1200">
                <a:solidFill>
                  <a:schemeClr val="dk1"/>
                </a:solidFill>
              </a:rPr>
              <a:t>Human Capital:</a:t>
            </a:r>
            <a:endParaRPr b="1" sz="1200">
              <a:solidFill>
                <a:schemeClr val="dk1"/>
              </a:solidFill>
            </a:endParaRPr>
          </a:p>
          <a:p>
            <a:pPr indent="-304800" lvl="0" marL="457200" rtl="0" algn="l">
              <a:lnSpc>
                <a:spcPct val="115000"/>
              </a:lnSpc>
              <a:spcBef>
                <a:spcPts val="1200"/>
              </a:spcBef>
              <a:spcAft>
                <a:spcPts val="0"/>
              </a:spcAft>
              <a:buClr>
                <a:schemeClr val="dk1"/>
              </a:buClr>
              <a:buSzPts val="1200"/>
              <a:buChar char="●"/>
            </a:pPr>
            <a:r>
              <a:rPr b="1" lang="en" sz="1200">
                <a:solidFill>
                  <a:schemeClr val="dk1"/>
                </a:solidFill>
              </a:rPr>
              <a:t>Importance of Ethics and Values:</a:t>
            </a:r>
            <a:endParaRPr b="1"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"Integrity without knowledge is weak and useless, but knowledge without integrity is dangerous and dreadful."</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Ethics, such as sharing and trust, foster an environment conducive to knowledge exchange, innovation, and collaboration.</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Shared values encourage individuals to prioritize collective goals over self-interest, strengthening national capabilities.</a:t>
            </a:r>
            <a:endParaRPr sz="1200">
              <a:solidFill>
                <a:schemeClr val="dk1"/>
              </a:solidFill>
            </a:endParaRPr>
          </a:p>
          <a:p>
            <a:pPr indent="0" lvl="0" marL="0" rtl="0" algn="l">
              <a:lnSpc>
                <a:spcPct val="115000"/>
              </a:lnSpc>
              <a:spcBef>
                <a:spcPts val="1200"/>
              </a:spcBef>
              <a:spcAft>
                <a:spcPts val="0"/>
              </a:spcAft>
              <a:buNone/>
            </a:pPr>
            <a:r>
              <a:rPr b="1" lang="en" sz="1200">
                <a:solidFill>
                  <a:schemeClr val="dk1"/>
                </a:solidFill>
              </a:rPr>
              <a:t>Soft Power (Culture and Policies):</a:t>
            </a:r>
            <a:endParaRPr b="1" sz="1200">
              <a:solidFill>
                <a:schemeClr val="dk1"/>
              </a:solidFill>
            </a:endParaRPr>
          </a:p>
          <a:p>
            <a:pPr indent="-304800" lvl="0" marL="457200" rtl="0" algn="l">
              <a:lnSpc>
                <a:spcPct val="115000"/>
              </a:lnSpc>
              <a:spcBef>
                <a:spcPts val="1200"/>
              </a:spcBef>
              <a:spcAft>
                <a:spcPts val="0"/>
              </a:spcAft>
              <a:buClr>
                <a:schemeClr val="dk1"/>
              </a:buClr>
              <a:buSzPts val="1200"/>
              <a:buChar char="●"/>
            </a:pPr>
            <a:r>
              <a:rPr b="1" lang="en" sz="1200">
                <a:solidFill>
                  <a:schemeClr val="dk1"/>
                </a:solidFill>
              </a:rPr>
              <a:t>Enhancing Soft Power:</a:t>
            </a:r>
            <a:endParaRPr b="1"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Ethical conduct in international affairs bolsters a nation's reputation and goodwill.</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b="1" lang="en" sz="1200">
                <a:solidFill>
                  <a:schemeClr val="dk1"/>
                </a:solidFill>
              </a:rPr>
              <a:t>Example:</a:t>
            </a:r>
            <a:r>
              <a:rPr lang="en" sz="1200">
                <a:solidFill>
                  <a:schemeClr val="dk1"/>
                </a:solidFill>
              </a:rPr>
              <a:t> China's aggressive policies undermine its soft power.</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Nations must model governance on ethics like freedom and shared values to create a compelling cultural influence globally.</a:t>
            </a:r>
            <a:endParaRPr sz="1200">
              <a:solidFill>
                <a:schemeClr val="dk1"/>
              </a:solidFill>
            </a:endParaRPr>
          </a:p>
          <a:p>
            <a:pPr indent="0" lvl="0" marL="0" rtl="0" algn="l">
              <a:lnSpc>
                <a:spcPct val="115000"/>
              </a:lnSpc>
              <a:spcBef>
                <a:spcPts val="1200"/>
              </a:spcBef>
              <a:spcAft>
                <a:spcPts val="1200"/>
              </a:spcAft>
              <a:buNone/>
            </a:pPr>
            <a:r>
              <a:t/>
            </a:r>
            <a:endParaRPr sz="1100">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22"/>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193" name="Google Shape;193;p22"/>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pic>
        <p:nvPicPr>
          <p:cNvPr id="194" name="Google Shape;194;p22"/>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195" name="Google Shape;195;p22"/>
          <p:cNvSpPr/>
          <p:nvPr/>
        </p:nvSpPr>
        <p:spPr>
          <a:xfrm>
            <a:off x="76200" y="90275"/>
            <a:ext cx="15666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2020</a:t>
            </a:r>
            <a:endParaRPr b="1" i="0" sz="2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
        <p:nvSpPr>
          <p:cNvPr id="196" name="Google Shape;196;p22"/>
          <p:cNvSpPr txBox="1"/>
          <p:nvPr/>
        </p:nvSpPr>
        <p:spPr>
          <a:xfrm>
            <a:off x="304800" y="1143000"/>
            <a:ext cx="8897700" cy="2798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
                <a:solidFill>
                  <a:schemeClr val="dk1"/>
                </a:solidFill>
              </a:rPr>
              <a:t>Social Harmony:</a:t>
            </a:r>
            <a:endParaRPr b="1">
              <a:solidFill>
                <a:schemeClr val="dk1"/>
              </a:solidFill>
            </a:endParaRPr>
          </a:p>
          <a:p>
            <a:pPr indent="-317500" lvl="0" marL="457200" rtl="0" algn="l">
              <a:lnSpc>
                <a:spcPct val="115000"/>
              </a:lnSpc>
              <a:spcBef>
                <a:spcPts val="1200"/>
              </a:spcBef>
              <a:spcAft>
                <a:spcPts val="0"/>
              </a:spcAft>
              <a:buClr>
                <a:schemeClr val="dk1"/>
              </a:buClr>
              <a:buSzPts val="1400"/>
              <a:buChar char="●"/>
            </a:pPr>
            <a:r>
              <a:rPr b="1" lang="en">
                <a:solidFill>
                  <a:schemeClr val="dk1"/>
                </a:solidFill>
              </a:rPr>
              <a:t>Achieving Social Cohesion:</a:t>
            </a:r>
            <a:endParaRPr b="1">
              <a:solidFill>
                <a:schemeClr val="dk1"/>
              </a:solidFill>
            </a:endParaRPr>
          </a:p>
          <a:p>
            <a:pPr indent="-317500" lvl="1" marL="914400" rtl="0" algn="l">
              <a:lnSpc>
                <a:spcPct val="115000"/>
              </a:lnSpc>
              <a:spcBef>
                <a:spcPts val="0"/>
              </a:spcBef>
              <a:spcAft>
                <a:spcPts val="0"/>
              </a:spcAft>
              <a:buClr>
                <a:schemeClr val="dk1"/>
              </a:buClr>
              <a:buSzPts val="1400"/>
              <a:buChar char="○"/>
            </a:pPr>
            <a:r>
              <a:rPr lang="en">
                <a:solidFill>
                  <a:schemeClr val="dk1"/>
                </a:solidFill>
              </a:rPr>
              <a:t>Ethics and values are essential for equity and inclusiveness.</a:t>
            </a:r>
            <a:endParaRPr>
              <a:solidFill>
                <a:schemeClr val="dk1"/>
              </a:solidFill>
            </a:endParaRPr>
          </a:p>
          <a:p>
            <a:pPr indent="-317500" lvl="1" marL="914400" rtl="0" algn="l">
              <a:lnSpc>
                <a:spcPct val="115000"/>
              </a:lnSpc>
              <a:spcBef>
                <a:spcPts val="0"/>
              </a:spcBef>
              <a:spcAft>
                <a:spcPts val="0"/>
              </a:spcAft>
              <a:buClr>
                <a:schemeClr val="dk1"/>
              </a:buClr>
              <a:buSzPts val="1400"/>
              <a:buChar char="○"/>
            </a:pPr>
            <a:r>
              <a:rPr lang="en">
                <a:solidFill>
                  <a:schemeClr val="dk1"/>
                </a:solidFill>
              </a:rPr>
              <a:t>Empathy and concern for others build trust and cooperation within society.</a:t>
            </a:r>
            <a:endParaRPr>
              <a:solidFill>
                <a:schemeClr val="dk1"/>
              </a:solidFill>
            </a:endParaRPr>
          </a:p>
          <a:p>
            <a:pPr indent="-317500" lvl="1" marL="914400" rtl="0" algn="l">
              <a:lnSpc>
                <a:spcPct val="115000"/>
              </a:lnSpc>
              <a:spcBef>
                <a:spcPts val="0"/>
              </a:spcBef>
              <a:spcAft>
                <a:spcPts val="0"/>
              </a:spcAft>
              <a:buClr>
                <a:schemeClr val="dk1"/>
              </a:buClr>
              <a:buSzPts val="1400"/>
              <a:buChar char="○"/>
            </a:pPr>
            <a:r>
              <a:rPr lang="en">
                <a:solidFill>
                  <a:schemeClr val="dk1"/>
                </a:solidFill>
              </a:rPr>
              <a:t>Values of justice and fairness foster harmonious relationships across diverse communities.</a:t>
            </a:r>
            <a:endParaRPr>
              <a:solidFill>
                <a:schemeClr val="dk1"/>
              </a:solidFill>
            </a:endParaRPr>
          </a:p>
          <a:p>
            <a:pPr indent="0" lvl="0" marL="0" rtl="0" algn="l">
              <a:lnSpc>
                <a:spcPct val="115000"/>
              </a:lnSpc>
              <a:spcBef>
                <a:spcPts val="1200"/>
              </a:spcBef>
              <a:spcAft>
                <a:spcPts val="0"/>
              </a:spcAft>
              <a:buNone/>
            </a:pPr>
            <a:r>
              <a:rPr b="1" lang="en">
                <a:solidFill>
                  <a:schemeClr val="dk1"/>
                </a:solidFill>
              </a:rPr>
              <a:t>Conclusion:</a:t>
            </a:r>
            <a:r>
              <a:rPr lang="en">
                <a:solidFill>
                  <a:schemeClr val="dk1"/>
                </a:solidFill>
              </a:rPr>
              <a:t> Ethics and values are foundational to enhancing human capital, soft power, and social harmony. They ensure a nation’s prosperity, stability, and international stature, aligning with the state’s aim of promoting the welfare and prosperity of its citizens, as envisioned in </a:t>
            </a:r>
            <a:r>
              <a:rPr b="1" lang="en">
                <a:solidFill>
                  <a:schemeClr val="dk1"/>
                </a:solidFill>
              </a:rPr>
              <a:t>Kautilya’s Arthashastra.</a:t>
            </a:r>
            <a:endParaRPr b="1" sz="1200">
              <a:solidFill>
                <a:schemeClr val="dk1"/>
              </a:solidFill>
            </a:endParaRPr>
          </a:p>
          <a:p>
            <a:pPr indent="0" lvl="0" marL="0" rtl="0" algn="l">
              <a:lnSpc>
                <a:spcPct val="115000"/>
              </a:lnSpc>
              <a:spcBef>
                <a:spcPts val="1200"/>
              </a:spcBef>
              <a:spcAft>
                <a:spcPts val="1200"/>
              </a:spcAft>
              <a:buNone/>
            </a:pPr>
            <a:r>
              <a:t/>
            </a:r>
            <a:endParaRPr sz="1100">
              <a:solidFill>
                <a:schemeClr val="dk1"/>
              </a:solidFill>
            </a:endParaRPr>
          </a:p>
        </p:txBody>
      </p:sp>
      <p:sp>
        <p:nvSpPr>
          <p:cNvPr id="197" name="Google Shape;197;p22"/>
          <p:cNvSpPr txBox="1"/>
          <p:nvPr/>
        </p:nvSpPr>
        <p:spPr>
          <a:xfrm>
            <a:off x="2057400" y="304800"/>
            <a:ext cx="3000000" cy="4617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600"/>
              </a:spcBef>
              <a:spcAft>
                <a:spcPts val="600"/>
              </a:spcAft>
              <a:buNone/>
            </a:pPr>
            <a:r>
              <a:rPr lang="en" sz="1800">
                <a:solidFill>
                  <a:schemeClr val="dk1"/>
                </a:solidFill>
                <a:latin typeface="Calibri"/>
                <a:ea typeface="Calibri"/>
                <a:cs typeface="Calibri"/>
                <a:sym typeface="Calibri"/>
              </a:rPr>
              <a:t>(Cont..)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23"/>
          <p:cNvSpPr txBox="1"/>
          <p:nvPr>
            <p:ph type="ctrTitle"/>
          </p:nvPr>
        </p:nvSpPr>
        <p:spPr>
          <a:xfrm>
            <a:off x="215025" y="597575"/>
            <a:ext cx="7772400" cy="3743700"/>
          </a:xfrm>
          <a:prstGeom prst="rect">
            <a:avLst/>
          </a:prstGeom>
        </p:spPr>
        <p:txBody>
          <a:bodyPr anchorCtr="0" anchor="ctr" bIns="45700" lIns="91425" spcFirstLastPara="1" rIns="91425" wrap="square" tIns="45700">
            <a:noAutofit/>
          </a:bodyPr>
          <a:lstStyle/>
          <a:p>
            <a:pPr indent="0" lvl="0" marL="0" rtl="0" algn="l">
              <a:lnSpc>
                <a:spcPct val="115000"/>
              </a:lnSpc>
              <a:spcBef>
                <a:spcPts val="0"/>
              </a:spcBef>
              <a:spcAft>
                <a:spcPts val="0"/>
              </a:spcAft>
              <a:buNone/>
            </a:pPr>
            <a:r>
              <a:rPr b="1" lang="en" sz="2100">
                <a:solidFill>
                  <a:schemeClr val="dk1"/>
                </a:solidFill>
                <a:latin typeface="Calibri"/>
                <a:ea typeface="Calibri"/>
                <a:cs typeface="Calibri"/>
                <a:sym typeface="Calibri"/>
              </a:rPr>
              <a:t> “Education is not an injunction, it is an effective and pervasive tool for all-round development of an individual and social transformation”. Examine the New Education Policy, 2020 (NEP, 2020) in light of the above statement. (150 words)</a:t>
            </a:r>
            <a:endParaRPr b="1" sz="21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sz="11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sz="1100">
              <a:solidFill>
                <a:schemeClr val="dk1"/>
              </a:solidFill>
              <a:latin typeface="Calibri"/>
              <a:ea typeface="Calibri"/>
              <a:cs typeface="Calibri"/>
              <a:sym typeface="Calibri"/>
            </a:endParaRPr>
          </a:p>
          <a:p>
            <a:pPr indent="0" lvl="0" marL="457200" rtl="0" algn="just">
              <a:lnSpc>
                <a:spcPct val="100000"/>
              </a:lnSpc>
              <a:spcBef>
                <a:spcPts val="0"/>
              </a:spcBef>
              <a:spcAft>
                <a:spcPts val="0"/>
              </a:spcAft>
              <a:buNone/>
            </a:pPr>
            <a:r>
              <a:rPr b="1" lang="en" sz="1500">
                <a:solidFill>
                  <a:schemeClr val="dk1"/>
                </a:solidFill>
                <a:latin typeface="Arial"/>
                <a:ea typeface="Arial"/>
                <a:cs typeface="Arial"/>
                <a:sym typeface="Arial"/>
              </a:rPr>
              <a:t>Approach:</a:t>
            </a:r>
            <a:endParaRPr b="1" sz="1500">
              <a:solidFill>
                <a:schemeClr val="dk1"/>
              </a:solidFill>
              <a:latin typeface="Arial"/>
              <a:ea typeface="Arial"/>
              <a:cs typeface="Arial"/>
              <a:sym typeface="Arial"/>
            </a:endParaRPr>
          </a:p>
          <a:p>
            <a:pPr indent="-228600" lvl="0" marL="457200" rtl="0" algn="just">
              <a:lnSpc>
                <a:spcPct val="100000"/>
              </a:lnSpc>
              <a:spcBef>
                <a:spcPts val="0"/>
              </a:spcBef>
              <a:spcAft>
                <a:spcPts val="0"/>
              </a:spcAft>
              <a:buNone/>
            </a:pPr>
            <a:r>
              <a:rPr lang="en" sz="1500">
                <a:solidFill>
                  <a:schemeClr val="dk1"/>
                </a:solidFill>
                <a:latin typeface="Arial"/>
                <a:ea typeface="Arial"/>
                <a:cs typeface="Arial"/>
                <a:sym typeface="Arial"/>
              </a:rPr>
              <a:t>·</a:t>
            </a:r>
            <a:r>
              <a:rPr lang="en" sz="1100">
                <a:solidFill>
                  <a:schemeClr val="dk1"/>
                </a:solidFill>
                <a:latin typeface="Times New Roman"/>
                <a:ea typeface="Times New Roman"/>
                <a:cs typeface="Times New Roman"/>
                <a:sym typeface="Times New Roman"/>
              </a:rPr>
              <a:t>       </a:t>
            </a:r>
            <a:r>
              <a:rPr lang="en" sz="1500">
                <a:solidFill>
                  <a:schemeClr val="dk1"/>
                </a:solidFill>
                <a:latin typeface="Arial"/>
                <a:ea typeface="Arial"/>
                <a:cs typeface="Arial"/>
                <a:sym typeface="Arial"/>
              </a:rPr>
              <a:t>In the introduction, briefly explain the holistic role and function of education.</a:t>
            </a:r>
            <a:endParaRPr sz="1500">
              <a:solidFill>
                <a:schemeClr val="dk1"/>
              </a:solidFill>
              <a:latin typeface="Arial"/>
              <a:ea typeface="Arial"/>
              <a:cs typeface="Arial"/>
              <a:sym typeface="Arial"/>
            </a:endParaRPr>
          </a:p>
          <a:p>
            <a:pPr indent="-228600" lvl="0" marL="457200" rtl="0" algn="just">
              <a:lnSpc>
                <a:spcPct val="100000"/>
              </a:lnSpc>
              <a:spcBef>
                <a:spcPts val="0"/>
              </a:spcBef>
              <a:spcAft>
                <a:spcPts val="0"/>
              </a:spcAft>
              <a:buNone/>
            </a:pPr>
            <a:r>
              <a:rPr lang="en" sz="1500">
                <a:solidFill>
                  <a:schemeClr val="dk1"/>
                </a:solidFill>
                <a:latin typeface="Arial"/>
                <a:ea typeface="Arial"/>
                <a:cs typeface="Arial"/>
                <a:sym typeface="Arial"/>
              </a:rPr>
              <a:t>·</a:t>
            </a:r>
            <a:r>
              <a:rPr lang="en" sz="1100">
                <a:solidFill>
                  <a:schemeClr val="dk1"/>
                </a:solidFill>
                <a:latin typeface="Times New Roman"/>
                <a:ea typeface="Times New Roman"/>
                <a:cs typeface="Times New Roman"/>
                <a:sym typeface="Times New Roman"/>
              </a:rPr>
              <a:t>       </a:t>
            </a:r>
            <a:r>
              <a:rPr lang="en" sz="1500">
                <a:solidFill>
                  <a:schemeClr val="dk1"/>
                </a:solidFill>
                <a:latin typeface="Arial"/>
                <a:ea typeface="Arial"/>
                <a:cs typeface="Arial"/>
                <a:sym typeface="Arial"/>
              </a:rPr>
              <a:t>Briefly discuss the relevant provisions of NEP, 2020 that aims to achieve them.</a:t>
            </a:r>
            <a:endParaRPr sz="1500">
              <a:solidFill>
                <a:schemeClr val="dk1"/>
              </a:solidFill>
              <a:latin typeface="Arial"/>
              <a:ea typeface="Arial"/>
              <a:cs typeface="Arial"/>
              <a:sym typeface="Arial"/>
            </a:endParaRPr>
          </a:p>
          <a:p>
            <a:pPr indent="-228600" lvl="0" marL="457200" rtl="0" algn="just">
              <a:lnSpc>
                <a:spcPct val="100000"/>
              </a:lnSpc>
              <a:spcBef>
                <a:spcPts val="0"/>
              </a:spcBef>
              <a:spcAft>
                <a:spcPts val="0"/>
              </a:spcAft>
              <a:buNone/>
            </a:pPr>
            <a:r>
              <a:rPr lang="en" sz="1500">
                <a:solidFill>
                  <a:schemeClr val="dk1"/>
                </a:solidFill>
                <a:latin typeface="Arial"/>
                <a:ea typeface="Arial"/>
                <a:cs typeface="Arial"/>
                <a:sym typeface="Arial"/>
              </a:rPr>
              <a:t>·</a:t>
            </a:r>
            <a:r>
              <a:rPr lang="en" sz="1100">
                <a:solidFill>
                  <a:schemeClr val="dk1"/>
                </a:solidFill>
                <a:latin typeface="Times New Roman"/>
                <a:ea typeface="Times New Roman"/>
                <a:cs typeface="Times New Roman"/>
                <a:sym typeface="Times New Roman"/>
              </a:rPr>
              <a:t>       </a:t>
            </a:r>
            <a:r>
              <a:rPr lang="en" sz="1500">
                <a:solidFill>
                  <a:schemeClr val="dk1"/>
                </a:solidFill>
                <a:latin typeface="Arial"/>
                <a:ea typeface="Arial"/>
                <a:cs typeface="Arial"/>
                <a:sym typeface="Arial"/>
              </a:rPr>
              <a:t>Conclude accordingly. </a:t>
            </a:r>
            <a:endParaRPr sz="1500">
              <a:solidFill>
                <a:schemeClr val="dk1"/>
              </a:solidFill>
              <a:latin typeface="Arial"/>
              <a:ea typeface="Arial"/>
              <a:cs typeface="Arial"/>
              <a:sym typeface="Arial"/>
            </a:endParaRPr>
          </a:p>
          <a:p>
            <a:pPr indent="0" lvl="0" marL="457200" rtl="0" algn="l">
              <a:lnSpc>
                <a:spcPct val="100000"/>
              </a:lnSpc>
              <a:spcBef>
                <a:spcPts val="0"/>
              </a:spcBef>
              <a:spcAft>
                <a:spcPts val="0"/>
              </a:spcAft>
              <a:buClr>
                <a:schemeClr val="dk1"/>
              </a:buClr>
              <a:buSzPts val="1100"/>
              <a:buFont typeface="Arial"/>
              <a:buNone/>
            </a:pPr>
            <a:r>
              <a:t/>
            </a:r>
            <a:endParaRPr sz="1100">
              <a:solidFill>
                <a:schemeClr val="dk1"/>
              </a:solidFill>
              <a:latin typeface="Calibri"/>
              <a:ea typeface="Calibri"/>
              <a:cs typeface="Calibri"/>
              <a:sym typeface="Calibri"/>
            </a:endParaRPr>
          </a:p>
          <a:p>
            <a:pPr indent="0" lvl="0" marL="0" rtl="0" algn="ctr">
              <a:lnSpc>
                <a:spcPct val="115000"/>
              </a:lnSpc>
              <a:spcBef>
                <a:spcPts val="0"/>
              </a:spcBef>
              <a:spcAft>
                <a:spcPts val="0"/>
              </a:spcAft>
              <a:buClr>
                <a:schemeClr val="dk1"/>
              </a:buClr>
              <a:buSzPts val="1100"/>
              <a:buFont typeface="Arial"/>
              <a:buNone/>
            </a:pPr>
            <a:r>
              <a:t/>
            </a:r>
            <a:endParaRPr sz="1100">
              <a:solidFill>
                <a:schemeClr val="dk1"/>
              </a:solidFill>
              <a:latin typeface="Calibri"/>
              <a:ea typeface="Calibri"/>
              <a:cs typeface="Calibri"/>
              <a:sym typeface="Calibri"/>
            </a:endParaRPr>
          </a:p>
          <a:p>
            <a:pPr indent="0" lvl="0" marL="0" rtl="0" algn="l">
              <a:lnSpc>
                <a:spcPct val="115000"/>
              </a:lnSpc>
              <a:spcBef>
                <a:spcPts val="600"/>
              </a:spcBef>
              <a:spcAft>
                <a:spcPts val="600"/>
              </a:spcAft>
              <a:buNone/>
            </a:pPr>
            <a:r>
              <a:t/>
            </a:r>
            <a:endParaRPr b="1" i="1" sz="2200">
              <a:solidFill>
                <a:schemeClr val="dk1"/>
              </a:solidFill>
              <a:latin typeface="Calibri"/>
              <a:ea typeface="Calibri"/>
              <a:cs typeface="Calibri"/>
              <a:sym typeface="Calibri"/>
            </a:endParaRPr>
          </a:p>
        </p:txBody>
      </p:sp>
      <p:sp>
        <p:nvSpPr>
          <p:cNvPr id="203" name="Google Shape;203;p23"/>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204" name="Google Shape;204;p23"/>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pic>
        <p:nvPicPr>
          <p:cNvPr id="205" name="Google Shape;205;p23"/>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206" name="Google Shape;206;p23"/>
          <p:cNvSpPr/>
          <p:nvPr/>
        </p:nvSpPr>
        <p:spPr>
          <a:xfrm>
            <a:off x="76200" y="90275"/>
            <a:ext cx="15666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2020</a:t>
            </a:r>
            <a:endParaRPr b="1" i="0" sz="2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24"/>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212" name="Google Shape;212;p24"/>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cxnSp>
        <p:nvCxnSpPr>
          <p:cNvPr id="213" name="Google Shape;213;p24"/>
          <p:cNvCxnSpPr/>
          <p:nvPr/>
        </p:nvCxnSpPr>
        <p:spPr>
          <a:xfrm>
            <a:off x="4092300" y="3100075"/>
            <a:ext cx="0" cy="0"/>
          </a:xfrm>
          <a:prstGeom prst="straightConnector1">
            <a:avLst/>
          </a:prstGeom>
          <a:noFill/>
          <a:ln cap="flat" cmpd="sng" w="9525">
            <a:solidFill>
              <a:schemeClr val="dk2"/>
            </a:solidFill>
            <a:prstDash val="solid"/>
            <a:round/>
            <a:headEnd len="med" w="med" type="none"/>
            <a:tailEnd len="med" w="med" type="none"/>
          </a:ln>
        </p:spPr>
      </p:cxnSp>
      <p:pic>
        <p:nvPicPr>
          <p:cNvPr id="214" name="Google Shape;214;p24"/>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215" name="Google Shape;215;p24"/>
          <p:cNvSpPr txBox="1"/>
          <p:nvPr/>
        </p:nvSpPr>
        <p:spPr>
          <a:xfrm>
            <a:off x="228600" y="762000"/>
            <a:ext cx="8964600" cy="4214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 sz="1200">
                <a:solidFill>
                  <a:schemeClr val="dk1"/>
                </a:solidFill>
              </a:rPr>
              <a:t>Introduction:</a:t>
            </a:r>
            <a:r>
              <a:rPr lang="en" sz="1200">
                <a:solidFill>
                  <a:schemeClr val="dk1"/>
                </a:solidFill>
              </a:rPr>
              <a:t> Education is a tool for all-round development and social transformation. It should develop thoughtful, well-rounded, and creative individuals who can positively impact society.</a:t>
            </a:r>
            <a:endParaRPr sz="1200">
              <a:solidFill>
                <a:schemeClr val="dk1"/>
              </a:solidFill>
            </a:endParaRPr>
          </a:p>
          <a:p>
            <a:pPr indent="0" lvl="0" marL="0" rtl="0" algn="l">
              <a:lnSpc>
                <a:spcPct val="115000"/>
              </a:lnSpc>
              <a:spcBef>
                <a:spcPts val="1200"/>
              </a:spcBef>
              <a:spcAft>
                <a:spcPts val="0"/>
              </a:spcAft>
              <a:buNone/>
            </a:pPr>
            <a:r>
              <a:rPr b="1" lang="en" sz="1200">
                <a:solidFill>
                  <a:schemeClr val="dk1"/>
                </a:solidFill>
              </a:rPr>
              <a:t>NEP 2020 Provisions:</a:t>
            </a:r>
            <a:endParaRPr b="1" sz="1200">
              <a:solidFill>
                <a:schemeClr val="dk1"/>
              </a:solidFill>
            </a:endParaRPr>
          </a:p>
          <a:p>
            <a:pPr indent="-304800" lvl="0" marL="457200" rtl="0" algn="l">
              <a:lnSpc>
                <a:spcPct val="115000"/>
              </a:lnSpc>
              <a:spcBef>
                <a:spcPts val="1200"/>
              </a:spcBef>
              <a:spcAft>
                <a:spcPts val="0"/>
              </a:spcAft>
              <a:buClr>
                <a:schemeClr val="dk1"/>
              </a:buClr>
              <a:buSzPts val="1200"/>
              <a:buChar char="●"/>
            </a:pPr>
            <a:r>
              <a:rPr b="1" lang="en" sz="1200">
                <a:solidFill>
                  <a:schemeClr val="dk1"/>
                </a:solidFill>
              </a:rPr>
              <a:t>Universal Access:</a:t>
            </a:r>
            <a:endParaRPr b="1"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Aim: 100% Gross Enrolment Ratio (GER) in school education by 2030.</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Ensures no child misses opportunities due to birth circumstances or background.</a:t>
            </a:r>
            <a:endParaRPr sz="1200">
              <a:solidFill>
                <a:schemeClr val="dk1"/>
              </a:solidFill>
            </a:endParaRPr>
          </a:p>
          <a:p>
            <a:pPr indent="-304800" lvl="0" marL="457200" rtl="0" algn="l">
              <a:lnSpc>
                <a:spcPct val="115000"/>
              </a:lnSpc>
              <a:spcBef>
                <a:spcPts val="0"/>
              </a:spcBef>
              <a:spcAft>
                <a:spcPts val="0"/>
              </a:spcAft>
              <a:buClr>
                <a:schemeClr val="dk1"/>
              </a:buClr>
              <a:buSzPts val="1200"/>
              <a:buChar char="●"/>
            </a:pPr>
            <a:r>
              <a:rPr b="1" lang="en" sz="1200">
                <a:solidFill>
                  <a:schemeClr val="dk1"/>
                </a:solidFill>
              </a:rPr>
              <a:t>Bridging Social Gaps:</a:t>
            </a:r>
            <a:endParaRPr b="1"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Focus on access, participation, and learning outcomes.</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Goal: Reduce social disparities in education.</a:t>
            </a:r>
            <a:endParaRPr sz="1200">
              <a:solidFill>
                <a:schemeClr val="dk1"/>
              </a:solidFill>
            </a:endParaRPr>
          </a:p>
          <a:p>
            <a:pPr indent="-304800" lvl="0" marL="457200" rtl="0" algn="l">
              <a:lnSpc>
                <a:spcPct val="115000"/>
              </a:lnSpc>
              <a:spcBef>
                <a:spcPts val="0"/>
              </a:spcBef>
              <a:spcAft>
                <a:spcPts val="0"/>
              </a:spcAft>
              <a:buClr>
                <a:schemeClr val="dk1"/>
              </a:buClr>
              <a:buSzPts val="1200"/>
              <a:buChar char="●"/>
            </a:pPr>
            <a:r>
              <a:rPr b="1" lang="en" sz="1200">
                <a:solidFill>
                  <a:schemeClr val="dk1"/>
                </a:solidFill>
              </a:rPr>
              <a:t>Multidisciplinary Approach:</a:t>
            </a:r>
            <a:endParaRPr b="1"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No rigid separation between streams.</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Students can choose subjects across streams.</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Introduction of vocational education from Class 6 with internships.</a:t>
            </a:r>
            <a:endParaRPr sz="1200">
              <a:solidFill>
                <a:schemeClr val="dk1"/>
              </a:solidFill>
            </a:endParaRPr>
          </a:p>
          <a:p>
            <a:pPr indent="-304800" lvl="0" marL="457200" rtl="0" algn="l">
              <a:lnSpc>
                <a:spcPct val="115000"/>
              </a:lnSpc>
              <a:spcBef>
                <a:spcPts val="0"/>
              </a:spcBef>
              <a:spcAft>
                <a:spcPts val="0"/>
              </a:spcAft>
              <a:buClr>
                <a:schemeClr val="dk1"/>
              </a:buClr>
              <a:buSzPts val="1200"/>
              <a:buChar char="●"/>
            </a:pPr>
            <a:r>
              <a:rPr b="1" lang="en" sz="1200">
                <a:solidFill>
                  <a:schemeClr val="dk1"/>
                </a:solidFill>
              </a:rPr>
              <a:t>Reduced Curriculum Load:</a:t>
            </a:r>
            <a:endParaRPr b="1"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Core essentials focus to allow critical thinking.</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Inquiry-based, holistic, and analysis-based learning.</a:t>
            </a:r>
            <a:endParaRPr sz="1200">
              <a:solidFill>
                <a:schemeClr val="dk1"/>
              </a:solidFill>
            </a:endParaRPr>
          </a:p>
          <a:p>
            <a:pPr indent="0" lvl="0" marL="0" rtl="0" algn="l">
              <a:lnSpc>
                <a:spcPct val="115000"/>
              </a:lnSpc>
              <a:spcBef>
                <a:spcPts val="1200"/>
              </a:spcBef>
              <a:spcAft>
                <a:spcPts val="1200"/>
              </a:spcAft>
              <a:buNone/>
            </a:pPr>
            <a:r>
              <a:t/>
            </a:r>
            <a:endParaRPr sz="1100">
              <a:solidFill>
                <a:schemeClr val="dk1"/>
              </a:solidFill>
            </a:endParaRPr>
          </a:p>
        </p:txBody>
      </p:sp>
      <p:sp>
        <p:nvSpPr>
          <p:cNvPr id="216" name="Google Shape;216;p24"/>
          <p:cNvSpPr/>
          <p:nvPr/>
        </p:nvSpPr>
        <p:spPr>
          <a:xfrm>
            <a:off x="76200" y="90275"/>
            <a:ext cx="15666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2020</a:t>
            </a:r>
            <a:endParaRPr b="1" i="0" sz="2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 name="Shape 47"/>
        <p:cNvGrpSpPr/>
        <p:nvPr/>
      </p:nvGrpSpPr>
      <p:grpSpPr>
        <a:xfrm>
          <a:off x="0" y="0"/>
          <a:ext cx="0" cy="0"/>
          <a:chOff x="0" y="0"/>
          <a:chExt cx="0" cy="0"/>
        </a:xfrm>
      </p:grpSpPr>
      <p:sp>
        <p:nvSpPr>
          <p:cNvPr id="48" name="Google Shape;48;p7"/>
          <p:cNvSpPr txBox="1"/>
          <p:nvPr>
            <p:ph type="ctrTitle"/>
          </p:nvPr>
        </p:nvSpPr>
        <p:spPr>
          <a:xfrm>
            <a:off x="385025" y="693150"/>
            <a:ext cx="8579400" cy="3771600"/>
          </a:xfrm>
          <a:prstGeom prst="rect">
            <a:avLst/>
          </a:prstGeom>
        </p:spPr>
        <p:txBody>
          <a:bodyPr anchorCtr="0" anchor="ctr" bIns="45700" lIns="91425" spcFirstLastPara="1" rIns="91425" wrap="square" tIns="45700">
            <a:noAutofit/>
          </a:bodyPr>
          <a:lstStyle/>
          <a:p>
            <a:pPr indent="0" lvl="0" marL="0" rtl="0" algn="l">
              <a:lnSpc>
                <a:spcPct val="115000"/>
              </a:lnSpc>
              <a:spcBef>
                <a:spcPts val="600"/>
              </a:spcBef>
              <a:spcAft>
                <a:spcPts val="0"/>
              </a:spcAft>
              <a:buNone/>
            </a:pPr>
            <a:r>
              <a:rPr b="1" i="1" lang="en" sz="3100">
                <a:solidFill>
                  <a:schemeClr val="dk1"/>
                </a:solidFill>
                <a:latin typeface="Calibri"/>
                <a:ea typeface="Calibri"/>
                <a:cs typeface="Calibri"/>
                <a:sym typeface="Calibri"/>
              </a:rPr>
              <a:t>Differentiate ‘moral intuition’ from ‘moral reasoning’ with suitable examples. </a:t>
            </a:r>
            <a:endParaRPr b="1" i="1" sz="3100">
              <a:solidFill>
                <a:schemeClr val="dk1"/>
              </a:solidFill>
              <a:latin typeface="Calibri"/>
              <a:ea typeface="Calibri"/>
              <a:cs typeface="Calibri"/>
              <a:sym typeface="Calibri"/>
            </a:endParaRPr>
          </a:p>
          <a:p>
            <a:pPr indent="0" lvl="0" marL="0" rtl="0" algn="just">
              <a:lnSpc>
                <a:spcPct val="115000"/>
              </a:lnSpc>
              <a:spcBef>
                <a:spcPts val="600"/>
              </a:spcBef>
              <a:spcAft>
                <a:spcPts val="0"/>
              </a:spcAft>
              <a:buNone/>
            </a:pPr>
            <a:r>
              <a:t/>
            </a:r>
            <a:endParaRPr b="1" i="1" sz="150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b="1" i="1" lang="en" sz="1500">
                <a:solidFill>
                  <a:schemeClr val="dk1"/>
                </a:solidFill>
                <a:latin typeface="Times New Roman"/>
                <a:ea typeface="Times New Roman"/>
                <a:cs typeface="Times New Roman"/>
                <a:sym typeface="Times New Roman"/>
              </a:rPr>
              <a:t>Approach:       	</a:t>
            </a:r>
            <a:endParaRPr b="1" i="1" sz="1500">
              <a:solidFill>
                <a:schemeClr val="dk1"/>
              </a:solidFill>
              <a:latin typeface="Times New Roman"/>
              <a:ea typeface="Times New Roman"/>
              <a:cs typeface="Times New Roman"/>
              <a:sym typeface="Times New Roman"/>
            </a:endParaRPr>
          </a:p>
          <a:p>
            <a:pPr indent="-228600" lvl="0" marL="685800" rtl="0" algn="just">
              <a:lnSpc>
                <a:spcPct val="115000"/>
              </a:lnSpc>
              <a:spcBef>
                <a:spcPts val="0"/>
              </a:spcBef>
              <a:spcAft>
                <a:spcPts val="0"/>
              </a:spcAft>
              <a:buClr>
                <a:schemeClr val="dk1"/>
              </a:buClr>
              <a:buSzPts val="1100"/>
              <a:buFont typeface="Arial"/>
              <a:buNone/>
            </a:pPr>
            <a:r>
              <a:rPr lang="en" sz="1500">
                <a:solidFill>
                  <a:schemeClr val="dk1"/>
                </a:solidFill>
                <a:latin typeface="Arial"/>
                <a:ea typeface="Arial"/>
                <a:cs typeface="Arial"/>
                <a:sym typeface="Arial"/>
              </a:rPr>
              <a:t>·</a:t>
            </a:r>
            <a:r>
              <a:rPr lang="en" sz="1100">
                <a:solidFill>
                  <a:schemeClr val="dk1"/>
                </a:solidFill>
                <a:latin typeface="Times New Roman"/>
                <a:ea typeface="Times New Roman"/>
                <a:cs typeface="Times New Roman"/>
                <a:sym typeface="Times New Roman"/>
              </a:rPr>
              <a:t>       </a:t>
            </a:r>
            <a:r>
              <a:rPr lang="en" sz="1500">
                <a:solidFill>
                  <a:schemeClr val="dk1"/>
                </a:solidFill>
                <a:latin typeface="Arial"/>
                <a:ea typeface="Arial"/>
                <a:cs typeface="Arial"/>
                <a:sym typeface="Arial"/>
              </a:rPr>
              <a:t>Start by briefing about moral Intuitions and moral reasoning.</a:t>
            </a:r>
            <a:endParaRPr sz="1500">
              <a:solidFill>
                <a:schemeClr val="dk1"/>
              </a:solidFill>
              <a:latin typeface="Arial"/>
              <a:ea typeface="Arial"/>
              <a:cs typeface="Arial"/>
              <a:sym typeface="Arial"/>
            </a:endParaRPr>
          </a:p>
          <a:p>
            <a:pPr indent="-228600" lvl="0" marL="685800" rtl="0" algn="just">
              <a:lnSpc>
                <a:spcPct val="115000"/>
              </a:lnSpc>
              <a:spcBef>
                <a:spcPts val="0"/>
              </a:spcBef>
              <a:spcAft>
                <a:spcPts val="0"/>
              </a:spcAft>
              <a:buClr>
                <a:schemeClr val="dk1"/>
              </a:buClr>
              <a:buSzPts val="1100"/>
              <a:buFont typeface="Arial"/>
              <a:buNone/>
            </a:pPr>
            <a:r>
              <a:rPr lang="en" sz="1500">
                <a:solidFill>
                  <a:schemeClr val="dk1"/>
                </a:solidFill>
                <a:latin typeface="Arial"/>
                <a:ea typeface="Arial"/>
                <a:cs typeface="Arial"/>
                <a:sym typeface="Arial"/>
              </a:rPr>
              <a:t>·</a:t>
            </a:r>
            <a:r>
              <a:rPr lang="en" sz="1100">
                <a:solidFill>
                  <a:schemeClr val="dk1"/>
                </a:solidFill>
                <a:latin typeface="Times New Roman"/>
                <a:ea typeface="Times New Roman"/>
                <a:cs typeface="Times New Roman"/>
                <a:sym typeface="Times New Roman"/>
              </a:rPr>
              <a:t>       </a:t>
            </a:r>
            <a:r>
              <a:rPr lang="en" sz="1500">
                <a:solidFill>
                  <a:schemeClr val="dk1"/>
                </a:solidFill>
                <a:latin typeface="Arial"/>
                <a:ea typeface="Arial"/>
                <a:cs typeface="Arial"/>
                <a:sym typeface="Arial"/>
              </a:rPr>
              <a:t>Show differences between moral intuitions and moral reasoning along with examples.</a:t>
            </a:r>
            <a:endParaRPr sz="1500">
              <a:solidFill>
                <a:schemeClr val="dk1"/>
              </a:solidFill>
              <a:latin typeface="Arial"/>
              <a:ea typeface="Arial"/>
              <a:cs typeface="Arial"/>
              <a:sym typeface="Arial"/>
            </a:endParaRPr>
          </a:p>
          <a:p>
            <a:pPr indent="-228600" lvl="0" marL="685800" rtl="0" algn="just">
              <a:lnSpc>
                <a:spcPct val="115000"/>
              </a:lnSpc>
              <a:spcBef>
                <a:spcPts val="0"/>
              </a:spcBef>
              <a:spcAft>
                <a:spcPts val="0"/>
              </a:spcAft>
              <a:buNone/>
            </a:pPr>
            <a:r>
              <a:rPr lang="en" sz="1500">
                <a:solidFill>
                  <a:schemeClr val="dk1"/>
                </a:solidFill>
                <a:latin typeface="Arial"/>
                <a:ea typeface="Arial"/>
                <a:cs typeface="Arial"/>
                <a:sym typeface="Arial"/>
              </a:rPr>
              <a:t>·</a:t>
            </a:r>
            <a:r>
              <a:rPr lang="en" sz="1100">
                <a:solidFill>
                  <a:schemeClr val="dk1"/>
                </a:solidFill>
                <a:latin typeface="Times New Roman"/>
                <a:ea typeface="Times New Roman"/>
                <a:cs typeface="Times New Roman"/>
                <a:sym typeface="Times New Roman"/>
              </a:rPr>
              <a:t>       </a:t>
            </a:r>
            <a:r>
              <a:rPr lang="en" sz="1500">
                <a:solidFill>
                  <a:schemeClr val="dk1"/>
                </a:solidFill>
                <a:latin typeface="Arial"/>
                <a:ea typeface="Arial"/>
                <a:cs typeface="Arial"/>
                <a:sym typeface="Arial"/>
              </a:rPr>
              <a:t>Conclude appropriately.</a:t>
            </a:r>
            <a:endParaRPr b="1" i="1" sz="3100">
              <a:solidFill>
                <a:schemeClr val="dk1"/>
              </a:solidFill>
              <a:latin typeface="Calibri"/>
              <a:ea typeface="Calibri"/>
              <a:cs typeface="Calibri"/>
              <a:sym typeface="Calibri"/>
            </a:endParaRPr>
          </a:p>
          <a:p>
            <a:pPr indent="0" lvl="0" marL="0" rtl="0" algn="l">
              <a:lnSpc>
                <a:spcPct val="115000"/>
              </a:lnSpc>
              <a:spcBef>
                <a:spcPts val="600"/>
              </a:spcBef>
              <a:spcAft>
                <a:spcPts val="600"/>
              </a:spcAft>
              <a:buNone/>
            </a:pPr>
            <a:r>
              <a:t/>
            </a:r>
            <a:endParaRPr b="1" i="1" sz="3100">
              <a:solidFill>
                <a:schemeClr val="dk1"/>
              </a:solidFill>
              <a:latin typeface="Calibri"/>
              <a:ea typeface="Calibri"/>
              <a:cs typeface="Calibri"/>
              <a:sym typeface="Calibri"/>
            </a:endParaRPr>
          </a:p>
        </p:txBody>
      </p:sp>
      <p:sp>
        <p:nvSpPr>
          <p:cNvPr id="49" name="Google Shape;49;p7"/>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50" name="Google Shape;50;p7"/>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pic>
        <p:nvPicPr>
          <p:cNvPr id="51" name="Google Shape;51;p7"/>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52" name="Google Shape;52;p7"/>
          <p:cNvSpPr/>
          <p:nvPr/>
        </p:nvSpPr>
        <p:spPr>
          <a:xfrm>
            <a:off x="76200" y="90275"/>
            <a:ext cx="15666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2023</a:t>
            </a:r>
            <a:endParaRPr b="1" i="0" sz="2800" u="none" cap="none" strike="noStrike">
              <a:solidFill>
                <a:srgbClr val="FFFFFF"/>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25"/>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222" name="Google Shape;222;p25"/>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cxnSp>
        <p:nvCxnSpPr>
          <p:cNvPr id="223" name="Google Shape;223;p25"/>
          <p:cNvCxnSpPr/>
          <p:nvPr/>
        </p:nvCxnSpPr>
        <p:spPr>
          <a:xfrm>
            <a:off x="4092300" y="3100075"/>
            <a:ext cx="0" cy="0"/>
          </a:xfrm>
          <a:prstGeom prst="straightConnector1">
            <a:avLst/>
          </a:prstGeom>
          <a:noFill/>
          <a:ln cap="flat" cmpd="sng" w="9525">
            <a:solidFill>
              <a:schemeClr val="dk2"/>
            </a:solidFill>
            <a:prstDash val="solid"/>
            <a:round/>
            <a:headEnd len="med" w="med" type="none"/>
            <a:tailEnd len="med" w="med" type="none"/>
          </a:ln>
        </p:spPr>
      </p:cxnSp>
      <p:pic>
        <p:nvPicPr>
          <p:cNvPr id="224" name="Google Shape;224;p25"/>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225" name="Google Shape;225;p25"/>
          <p:cNvSpPr txBox="1"/>
          <p:nvPr/>
        </p:nvSpPr>
        <p:spPr>
          <a:xfrm>
            <a:off x="76200" y="990600"/>
            <a:ext cx="8964600" cy="3387900"/>
          </a:xfrm>
          <a:prstGeom prst="rect">
            <a:avLst/>
          </a:prstGeom>
          <a:noFill/>
          <a:ln>
            <a:noFill/>
          </a:ln>
        </p:spPr>
        <p:txBody>
          <a:bodyPr anchorCtr="0" anchor="t" bIns="91425" lIns="91425" spcFirstLastPara="1" rIns="91425" wrap="square" tIns="91425">
            <a:spAutoFit/>
          </a:bodyPr>
          <a:lstStyle/>
          <a:p>
            <a:pPr indent="-317500" lvl="1" marL="914400" rtl="0" algn="l">
              <a:lnSpc>
                <a:spcPct val="115000"/>
              </a:lnSpc>
              <a:spcBef>
                <a:spcPts val="1200"/>
              </a:spcBef>
              <a:spcAft>
                <a:spcPts val="0"/>
              </a:spcAft>
              <a:buClr>
                <a:schemeClr val="dk1"/>
              </a:buClr>
              <a:buSzPts val="1400"/>
              <a:buChar char="○"/>
            </a:pPr>
            <a:r>
              <a:rPr b="1" lang="en">
                <a:solidFill>
                  <a:schemeClr val="dk1"/>
                </a:solidFill>
              </a:rPr>
              <a:t>Experiential Learning:</a:t>
            </a:r>
            <a:endParaRPr b="1">
              <a:solidFill>
                <a:schemeClr val="dk1"/>
              </a:solidFill>
            </a:endParaRPr>
          </a:p>
          <a:p>
            <a:pPr indent="-317500" lvl="2" marL="1371600" rtl="0" algn="l">
              <a:lnSpc>
                <a:spcPct val="115000"/>
              </a:lnSpc>
              <a:spcBef>
                <a:spcPts val="0"/>
              </a:spcBef>
              <a:spcAft>
                <a:spcPts val="0"/>
              </a:spcAft>
              <a:buClr>
                <a:schemeClr val="dk1"/>
              </a:buClr>
              <a:buSzPts val="1400"/>
              <a:buAutoNum type="romanLcPeriod"/>
            </a:pPr>
            <a:r>
              <a:rPr lang="en">
                <a:solidFill>
                  <a:schemeClr val="dk1"/>
                </a:solidFill>
              </a:rPr>
              <a:t>Hands-on, arts-integrated, and sports-integrated education.</a:t>
            </a:r>
            <a:endParaRPr>
              <a:solidFill>
                <a:schemeClr val="dk1"/>
              </a:solidFill>
            </a:endParaRPr>
          </a:p>
          <a:p>
            <a:pPr indent="-317500" lvl="2" marL="1371600" rtl="0" algn="l">
              <a:lnSpc>
                <a:spcPct val="115000"/>
              </a:lnSpc>
              <a:spcBef>
                <a:spcPts val="0"/>
              </a:spcBef>
              <a:spcAft>
                <a:spcPts val="0"/>
              </a:spcAft>
              <a:buClr>
                <a:schemeClr val="dk1"/>
              </a:buClr>
              <a:buSzPts val="1400"/>
              <a:buAutoNum type="romanLcPeriod"/>
            </a:pPr>
            <a:r>
              <a:rPr lang="en">
                <a:solidFill>
                  <a:schemeClr val="dk1"/>
                </a:solidFill>
              </a:rPr>
              <a:t>Shift to competency-based learning and education.</a:t>
            </a:r>
            <a:endParaRPr>
              <a:solidFill>
                <a:schemeClr val="dk1"/>
              </a:solidFill>
            </a:endParaRPr>
          </a:p>
          <a:p>
            <a:pPr indent="-317500" lvl="1" marL="914400" rtl="0" algn="l">
              <a:lnSpc>
                <a:spcPct val="115000"/>
              </a:lnSpc>
              <a:spcBef>
                <a:spcPts val="0"/>
              </a:spcBef>
              <a:spcAft>
                <a:spcPts val="0"/>
              </a:spcAft>
              <a:buClr>
                <a:schemeClr val="dk1"/>
              </a:buClr>
              <a:buSzPts val="1400"/>
              <a:buChar char="○"/>
            </a:pPr>
            <a:r>
              <a:rPr b="1" lang="en">
                <a:solidFill>
                  <a:schemeClr val="dk1"/>
                </a:solidFill>
              </a:rPr>
              <a:t>Technology Integration:</a:t>
            </a:r>
            <a:endParaRPr b="1">
              <a:solidFill>
                <a:schemeClr val="dk1"/>
              </a:solidFill>
            </a:endParaRPr>
          </a:p>
          <a:p>
            <a:pPr indent="-317500" lvl="2" marL="1371600" rtl="0" algn="l">
              <a:lnSpc>
                <a:spcPct val="115000"/>
              </a:lnSpc>
              <a:spcBef>
                <a:spcPts val="0"/>
              </a:spcBef>
              <a:spcAft>
                <a:spcPts val="0"/>
              </a:spcAft>
              <a:buClr>
                <a:schemeClr val="dk1"/>
              </a:buClr>
              <a:buSzPts val="1400"/>
              <a:buAutoNum type="romanLcPeriod"/>
            </a:pPr>
            <a:r>
              <a:rPr lang="en">
                <a:solidFill>
                  <a:schemeClr val="dk1"/>
                </a:solidFill>
              </a:rPr>
              <a:t>National Educational Alliance for Technology (NEAT) to enhance learning outcomes using AI.</a:t>
            </a:r>
            <a:endParaRPr>
              <a:solidFill>
                <a:schemeClr val="dk1"/>
              </a:solidFill>
            </a:endParaRPr>
          </a:p>
          <a:p>
            <a:pPr indent="-317500" lvl="2" marL="1371600" rtl="0" algn="l">
              <a:lnSpc>
                <a:spcPct val="115000"/>
              </a:lnSpc>
              <a:spcBef>
                <a:spcPts val="0"/>
              </a:spcBef>
              <a:spcAft>
                <a:spcPts val="0"/>
              </a:spcAft>
              <a:buClr>
                <a:schemeClr val="dk1"/>
              </a:buClr>
              <a:buSzPts val="1400"/>
              <a:buAutoNum type="romanLcPeriod"/>
            </a:pPr>
            <a:r>
              <a:rPr lang="en">
                <a:solidFill>
                  <a:schemeClr val="dk1"/>
                </a:solidFill>
              </a:rPr>
              <a:t>Personalized and customized learning experiences through EdTech collaborations.</a:t>
            </a:r>
            <a:endParaRPr>
              <a:solidFill>
                <a:schemeClr val="dk1"/>
              </a:solidFill>
            </a:endParaRPr>
          </a:p>
          <a:p>
            <a:pPr indent="-317500" lvl="1" marL="914400" rtl="0" algn="l">
              <a:lnSpc>
                <a:spcPct val="115000"/>
              </a:lnSpc>
              <a:spcBef>
                <a:spcPts val="0"/>
              </a:spcBef>
              <a:spcAft>
                <a:spcPts val="0"/>
              </a:spcAft>
              <a:buClr>
                <a:schemeClr val="dk1"/>
              </a:buClr>
              <a:buSzPts val="1400"/>
              <a:buChar char="○"/>
            </a:pPr>
            <a:r>
              <a:rPr b="1" lang="en">
                <a:solidFill>
                  <a:schemeClr val="dk1"/>
                </a:solidFill>
              </a:rPr>
              <a:t>Competency-Based Assessment:</a:t>
            </a:r>
            <a:endParaRPr b="1">
              <a:solidFill>
                <a:schemeClr val="dk1"/>
              </a:solidFill>
            </a:endParaRPr>
          </a:p>
          <a:p>
            <a:pPr indent="-317500" lvl="2" marL="1371600" rtl="0" algn="l">
              <a:lnSpc>
                <a:spcPct val="115000"/>
              </a:lnSpc>
              <a:spcBef>
                <a:spcPts val="0"/>
              </a:spcBef>
              <a:spcAft>
                <a:spcPts val="0"/>
              </a:spcAft>
              <a:buClr>
                <a:schemeClr val="dk1"/>
              </a:buClr>
              <a:buSzPts val="1400"/>
              <a:buAutoNum type="romanLcPeriod"/>
            </a:pPr>
            <a:r>
              <a:rPr lang="en">
                <a:solidFill>
                  <a:schemeClr val="dk1"/>
                </a:solidFill>
              </a:rPr>
              <a:t>Evaluation of higher-order skills like analysis and critical thinking.</a:t>
            </a:r>
            <a:endParaRPr>
              <a:solidFill>
                <a:schemeClr val="dk1"/>
              </a:solidFill>
            </a:endParaRPr>
          </a:p>
          <a:p>
            <a:pPr indent="-317500" lvl="2" marL="1371600" rtl="0" algn="l">
              <a:lnSpc>
                <a:spcPct val="115000"/>
              </a:lnSpc>
              <a:spcBef>
                <a:spcPts val="0"/>
              </a:spcBef>
              <a:spcAft>
                <a:spcPts val="0"/>
              </a:spcAft>
              <a:buClr>
                <a:schemeClr val="dk1"/>
              </a:buClr>
              <a:buSzPts val="1400"/>
              <a:buAutoNum type="romanLcPeriod"/>
            </a:pPr>
            <a:r>
              <a:rPr lang="en">
                <a:solidFill>
                  <a:schemeClr val="dk1"/>
                </a:solidFill>
              </a:rPr>
              <a:t>Shift from marks-based to competency-based assessments.</a:t>
            </a:r>
            <a:endParaRPr>
              <a:solidFill>
                <a:schemeClr val="dk1"/>
              </a:solidFill>
            </a:endParaRPr>
          </a:p>
          <a:p>
            <a:pPr indent="0" lvl="0" marL="0" rtl="0" algn="l">
              <a:lnSpc>
                <a:spcPct val="115000"/>
              </a:lnSpc>
              <a:spcBef>
                <a:spcPts val="1200"/>
              </a:spcBef>
              <a:spcAft>
                <a:spcPts val="0"/>
              </a:spcAft>
              <a:buNone/>
            </a:pPr>
            <a:r>
              <a:rPr b="1" lang="en">
                <a:solidFill>
                  <a:schemeClr val="dk1"/>
                </a:solidFill>
              </a:rPr>
              <a:t>Conclusion:</a:t>
            </a:r>
            <a:r>
              <a:rPr lang="en">
                <a:solidFill>
                  <a:schemeClr val="dk1"/>
                </a:solidFill>
              </a:rPr>
              <a:t> The NEP 2020 aims to transform education into a holistic, inclusive, and flexible system. Its success depends on uniform and transparent implementation, ensuring equitable resource distribution.</a:t>
            </a:r>
            <a:endParaRPr b="1">
              <a:solidFill>
                <a:schemeClr val="dk1"/>
              </a:solidFill>
            </a:endParaRPr>
          </a:p>
          <a:p>
            <a:pPr indent="0" lvl="0" marL="0" rtl="0" algn="l">
              <a:lnSpc>
                <a:spcPct val="115000"/>
              </a:lnSpc>
              <a:spcBef>
                <a:spcPts val="1200"/>
              </a:spcBef>
              <a:spcAft>
                <a:spcPts val="1200"/>
              </a:spcAft>
              <a:buNone/>
            </a:pPr>
            <a:r>
              <a:t/>
            </a:r>
            <a:endParaRPr sz="1100">
              <a:solidFill>
                <a:schemeClr val="dk1"/>
              </a:solidFill>
            </a:endParaRPr>
          </a:p>
        </p:txBody>
      </p:sp>
      <p:sp>
        <p:nvSpPr>
          <p:cNvPr id="226" name="Google Shape;226;p25"/>
          <p:cNvSpPr/>
          <p:nvPr/>
        </p:nvSpPr>
        <p:spPr>
          <a:xfrm>
            <a:off x="76200" y="90275"/>
            <a:ext cx="15666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2020</a:t>
            </a:r>
            <a:endParaRPr b="1" i="0" sz="2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
        <p:nvSpPr>
          <p:cNvPr id="227" name="Google Shape;227;p25"/>
          <p:cNvSpPr txBox="1"/>
          <p:nvPr/>
        </p:nvSpPr>
        <p:spPr>
          <a:xfrm>
            <a:off x="2057400" y="304800"/>
            <a:ext cx="3000000" cy="4617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600"/>
              </a:spcBef>
              <a:spcAft>
                <a:spcPts val="600"/>
              </a:spcAft>
              <a:buNone/>
            </a:pPr>
            <a:r>
              <a:rPr lang="en" sz="1800">
                <a:solidFill>
                  <a:schemeClr val="dk1"/>
                </a:solidFill>
                <a:latin typeface="Calibri"/>
                <a:ea typeface="Calibri"/>
                <a:cs typeface="Calibri"/>
                <a:sym typeface="Calibri"/>
              </a:rPr>
              <a:t>(Cont..)</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26"/>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233" name="Google Shape;233;p26"/>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pic>
        <p:nvPicPr>
          <p:cNvPr id="234" name="Google Shape;234;p26"/>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235" name="Google Shape;235;p26"/>
          <p:cNvSpPr/>
          <p:nvPr/>
        </p:nvSpPr>
        <p:spPr>
          <a:xfrm>
            <a:off x="76200" y="90275"/>
            <a:ext cx="16227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2020</a:t>
            </a:r>
            <a:endParaRPr b="1" i="0" sz="2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
        <p:nvSpPr>
          <p:cNvPr id="236" name="Google Shape;236;p26"/>
          <p:cNvSpPr txBox="1"/>
          <p:nvPr/>
        </p:nvSpPr>
        <p:spPr>
          <a:xfrm>
            <a:off x="76200" y="761925"/>
            <a:ext cx="7730400" cy="358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600"/>
              </a:spcBef>
              <a:spcAft>
                <a:spcPts val="0"/>
              </a:spcAft>
              <a:buNone/>
            </a:pPr>
            <a:r>
              <a:rPr b="1" lang="en" sz="2100">
                <a:solidFill>
                  <a:schemeClr val="dk1"/>
                </a:solidFill>
                <a:latin typeface="Calibri"/>
                <a:ea typeface="Calibri"/>
                <a:cs typeface="Calibri"/>
                <a:sym typeface="Calibri"/>
              </a:rPr>
              <a:t> “The current internet expansion has instilled a different set of cultural values which are often in conflict with traditional values.’ Discuss. (150 words)</a:t>
            </a:r>
            <a:endParaRPr b="1" sz="2100">
              <a:solidFill>
                <a:schemeClr val="dk1"/>
              </a:solidFill>
              <a:latin typeface="Calibri"/>
              <a:ea typeface="Calibri"/>
              <a:cs typeface="Calibri"/>
              <a:sym typeface="Calibri"/>
            </a:endParaRPr>
          </a:p>
          <a:p>
            <a:pPr indent="0" lvl="0" marL="457200" rtl="0" algn="l">
              <a:lnSpc>
                <a:spcPct val="115000"/>
              </a:lnSpc>
              <a:spcBef>
                <a:spcPts val="600"/>
              </a:spcBef>
              <a:spcAft>
                <a:spcPts val="0"/>
              </a:spcAft>
              <a:buNone/>
            </a:pPr>
            <a:r>
              <a:t/>
            </a:r>
            <a:endParaRPr sz="1700">
              <a:solidFill>
                <a:schemeClr val="dk1"/>
              </a:solidFill>
              <a:latin typeface="Calibri"/>
              <a:ea typeface="Calibri"/>
              <a:cs typeface="Calibri"/>
              <a:sym typeface="Calibri"/>
            </a:endParaRPr>
          </a:p>
          <a:p>
            <a:pPr indent="0" lvl="0" marL="0" rtl="0" algn="just">
              <a:lnSpc>
                <a:spcPct val="100000"/>
              </a:lnSpc>
              <a:spcBef>
                <a:spcPts val="600"/>
              </a:spcBef>
              <a:spcAft>
                <a:spcPts val="0"/>
              </a:spcAft>
              <a:buNone/>
            </a:pPr>
            <a:r>
              <a:rPr b="1" lang="en" sz="1700">
                <a:solidFill>
                  <a:schemeClr val="dk1"/>
                </a:solidFill>
              </a:rPr>
              <a:t>Approach:</a:t>
            </a:r>
            <a:endParaRPr b="1" sz="1700">
              <a:solidFill>
                <a:schemeClr val="dk1"/>
              </a:solidFill>
            </a:endParaRPr>
          </a:p>
          <a:p>
            <a:pPr indent="-336550" lvl="0" marL="914400" rtl="0" algn="just">
              <a:lnSpc>
                <a:spcPct val="100000"/>
              </a:lnSpc>
              <a:spcBef>
                <a:spcPts val="0"/>
              </a:spcBef>
              <a:spcAft>
                <a:spcPts val="0"/>
              </a:spcAft>
              <a:buClr>
                <a:schemeClr val="dk1"/>
              </a:buClr>
              <a:buSzPts val="1700"/>
              <a:buChar char="●"/>
            </a:pPr>
            <a:r>
              <a:rPr lang="en" sz="1700">
                <a:solidFill>
                  <a:schemeClr val="dk1"/>
                </a:solidFill>
              </a:rPr>
              <a:t>Give a brief overview of current internet expansion.</a:t>
            </a:r>
            <a:endParaRPr sz="1700">
              <a:solidFill>
                <a:schemeClr val="dk1"/>
              </a:solidFill>
            </a:endParaRPr>
          </a:p>
          <a:p>
            <a:pPr indent="-336550" lvl="0" marL="914400" rtl="0" algn="just">
              <a:lnSpc>
                <a:spcPct val="100000"/>
              </a:lnSpc>
              <a:spcBef>
                <a:spcPts val="0"/>
              </a:spcBef>
              <a:spcAft>
                <a:spcPts val="0"/>
              </a:spcAft>
              <a:buClr>
                <a:schemeClr val="dk1"/>
              </a:buClr>
              <a:buSzPts val="1700"/>
              <a:buChar char="●"/>
            </a:pPr>
            <a:r>
              <a:rPr lang="en" sz="1700">
                <a:solidFill>
                  <a:schemeClr val="dk1"/>
                </a:solidFill>
              </a:rPr>
              <a:t>Discuss how</a:t>
            </a:r>
            <a:r>
              <a:rPr b="1" lang="en" sz="1700">
                <a:solidFill>
                  <a:schemeClr val="dk1"/>
                </a:solidFill>
              </a:rPr>
              <a:t> </a:t>
            </a:r>
            <a:r>
              <a:rPr lang="en" sz="1700">
                <a:solidFill>
                  <a:schemeClr val="dk1"/>
                </a:solidFill>
              </a:rPr>
              <a:t>the current internet expansion has instilled cultural values that are deemed contradictory to traditional values, stating examples.</a:t>
            </a:r>
            <a:endParaRPr sz="1700">
              <a:solidFill>
                <a:schemeClr val="dk1"/>
              </a:solidFill>
            </a:endParaRPr>
          </a:p>
          <a:p>
            <a:pPr indent="-336550" lvl="0" marL="914400" rtl="0" algn="just">
              <a:lnSpc>
                <a:spcPct val="100000"/>
              </a:lnSpc>
              <a:spcBef>
                <a:spcPts val="0"/>
              </a:spcBef>
              <a:spcAft>
                <a:spcPts val="0"/>
              </a:spcAft>
              <a:buClr>
                <a:schemeClr val="dk1"/>
              </a:buClr>
              <a:buSzPts val="1700"/>
              <a:buFont typeface="Times New Roman"/>
              <a:buChar char="●"/>
            </a:pPr>
            <a:r>
              <a:rPr lang="en" sz="1700">
                <a:solidFill>
                  <a:schemeClr val="dk1"/>
                </a:solidFill>
                <a:latin typeface="Times New Roman"/>
                <a:ea typeface="Times New Roman"/>
                <a:cs typeface="Times New Roman"/>
                <a:sym typeface="Times New Roman"/>
              </a:rPr>
              <a:t>Illustrate how the medium of internet is reinforcing traditional values.</a:t>
            </a:r>
            <a:endParaRPr sz="1700">
              <a:solidFill>
                <a:schemeClr val="dk1"/>
              </a:solidFill>
              <a:latin typeface="Times New Roman"/>
              <a:ea typeface="Times New Roman"/>
              <a:cs typeface="Times New Roman"/>
              <a:sym typeface="Times New Roman"/>
            </a:endParaRPr>
          </a:p>
          <a:p>
            <a:pPr indent="-336550" lvl="0" marL="914400" rtl="0" algn="just">
              <a:lnSpc>
                <a:spcPct val="100000"/>
              </a:lnSpc>
              <a:spcBef>
                <a:spcPts val="0"/>
              </a:spcBef>
              <a:spcAft>
                <a:spcPts val="0"/>
              </a:spcAft>
              <a:buClr>
                <a:schemeClr val="dk1"/>
              </a:buClr>
              <a:buSzPts val="1700"/>
              <a:buFont typeface="Times New Roman"/>
              <a:buChar char="●"/>
            </a:pPr>
            <a:r>
              <a:rPr lang="en" sz="1700">
                <a:solidFill>
                  <a:schemeClr val="dk1"/>
                </a:solidFill>
                <a:latin typeface="Times New Roman"/>
                <a:ea typeface="Times New Roman"/>
                <a:cs typeface="Times New Roman"/>
                <a:sym typeface="Times New Roman"/>
              </a:rPr>
              <a:t>Conclude on the basis of the above points.</a:t>
            </a:r>
            <a:endParaRPr sz="1700">
              <a:solidFill>
                <a:schemeClr val="dk1"/>
              </a:solidFill>
              <a:latin typeface="Times New Roman"/>
              <a:ea typeface="Times New Roman"/>
              <a:cs typeface="Times New Roman"/>
              <a:sym typeface="Times New Roman"/>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27"/>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242" name="Google Shape;242;p27"/>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pic>
        <p:nvPicPr>
          <p:cNvPr id="243" name="Google Shape;243;p27"/>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244" name="Google Shape;244;p27"/>
          <p:cNvSpPr/>
          <p:nvPr/>
        </p:nvSpPr>
        <p:spPr>
          <a:xfrm>
            <a:off x="0" y="14075"/>
            <a:ext cx="15330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2020</a:t>
            </a:r>
            <a:endParaRPr b="1" i="0" sz="2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
        <p:nvSpPr>
          <p:cNvPr id="245" name="Google Shape;245;p27"/>
          <p:cNvSpPr txBox="1"/>
          <p:nvPr/>
        </p:nvSpPr>
        <p:spPr>
          <a:xfrm>
            <a:off x="152400" y="685800"/>
            <a:ext cx="8897700" cy="4214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 sz="1200">
                <a:solidFill>
                  <a:schemeClr val="dk1"/>
                </a:solidFill>
              </a:rPr>
              <a:t>Introduction:</a:t>
            </a:r>
            <a:r>
              <a:rPr lang="en" sz="1200">
                <a:solidFill>
                  <a:schemeClr val="dk1"/>
                </a:solidFill>
              </a:rPr>
              <a:t> The rapid expansion of the internet has significantly impacted daily life, bringing transformative changes in communication, commerce, education, and more. However, it also poses challenges by instilling cultural values that often conflict with traditional values.</a:t>
            </a:r>
            <a:endParaRPr sz="1200">
              <a:solidFill>
                <a:schemeClr val="dk1"/>
              </a:solidFill>
            </a:endParaRPr>
          </a:p>
          <a:p>
            <a:pPr indent="0" lvl="0" marL="0" rtl="0" algn="l">
              <a:lnSpc>
                <a:spcPct val="115000"/>
              </a:lnSpc>
              <a:spcBef>
                <a:spcPts val="1200"/>
              </a:spcBef>
              <a:spcAft>
                <a:spcPts val="0"/>
              </a:spcAft>
              <a:buNone/>
            </a:pPr>
            <a:r>
              <a:rPr b="1" lang="en" sz="1200">
                <a:solidFill>
                  <a:schemeClr val="dk1"/>
                </a:solidFill>
              </a:rPr>
              <a:t>Contradictory Cultural Values:</a:t>
            </a:r>
            <a:endParaRPr b="1" sz="1200">
              <a:solidFill>
                <a:schemeClr val="dk1"/>
              </a:solidFill>
            </a:endParaRPr>
          </a:p>
          <a:p>
            <a:pPr indent="-304800" lvl="0" marL="457200" rtl="0" algn="l">
              <a:lnSpc>
                <a:spcPct val="115000"/>
              </a:lnSpc>
              <a:spcBef>
                <a:spcPts val="1200"/>
              </a:spcBef>
              <a:spcAft>
                <a:spcPts val="0"/>
              </a:spcAft>
              <a:buClr>
                <a:schemeClr val="dk1"/>
              </a:buClr>
              <a:buSzPts val="1200"/>
              <a:buChar char="●"/>
            </a:pPr>
            <a:r>
              <a:rPr b="1" lang="en" sz="1200">
                <a:solidFill>
                  <a:schemeClr val="dk1"/>
                </a:solidFill>
              </a:rPr>
              <a:t>Acceptance of Homosexuality:</a:t>
            </a:r>
            <a:endParaRPr b="1"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Increased visibility and support for LGBTQ+ rights through social media and online platforms.</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Example: Pride parades and online campaigns promoting gender inclusivity.</a:t>
            </a:r>
            <a:endParaRPr sz="1200">
              <a:solidFill>
                <a:schemeClr val="dk1"/>
              </a:solidFill>
            </a:endParaRPr>
          </a:p>
          <a:p>
            <a:pPr indent="-304800" lvl="0" marL="457200" rtl="0" algn="l">
              <a:lnSpc>
                <a:spcPct val="115000"/>
              </a:lnSpc>
              <a:spcBef>
                <a:spcPts val="0"/>
              </a:spcBef>
              <a:spcAft>
                <a:spcPts val="0"/>
              </a:spcAft>
              <a:buClr>
                <a:schemeClr val="dk1"/>
              </a:buClr>
              <a:buSzPts val="1200"/>
              <a:buChar char="●"/>
            </a:pPr>
            <a:r>
              <a:rPr b="1" lang="en" sz="1200">
                <a:solidFill>
                  <a:schemeClr val="dk1"/>
                </a:solidFill>
              </a:rPr>
              <a:t>Transformation of Marriage and Relationships:</a:t>
            </a:r>
            <a:endParaRPr b="1"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Online matrimonial sites and dating apps are reshaping traditional arranged marriages.</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Example: The normalization of live-in relationships, especially among urban youth.</a:t>
            </a:r>
            <a:endParaRPr sz="1200">
              <a:solidFill>
                <a:schemeClr val="dk1"/>
              </a:solidFill>
            </a:endParaRPr>
          </a:p>
          <a:p>
            <a:pPr indent="-304800" lvl="0" marL="457200" rtl="0" algn="l">
              <a:lnSpc>
                <a:spcPct val="115000"/>
              </a:lnSpc>
              <a:spcBef>
                <a:spcPts val="0"/>
              </a:spcBef>
              <a:spcAft>
                <a:spcPts val="0"/>
              </a:spcAft>
              <a:buClr>
                <a:schemeClr val="dk1"/>
              </a:buClr>
              <a:buSzPts val="1200"/>
              <a:buChar char="●"/>
            </a:pPr>
            <a:r>
              <a:rPr b="1" lang="en" sz="1200">
                <a:solidFill>
                  <a:schemeClr val="dk1"/>
                </a:solidFill>
              </a:rPr>
              <a:t>Consumerism and Materialism:</a:t>
            </a:r>
            <a:endParaRPr b="1"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Rise in online shopping and targeted advertisements promoting materialistic lifestyles.</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Example: Increased consumer spending driven by online deals and ads.</a:t>
            </a:r>
            <a:endParaRPr sz="1200">
              <a:solidFill>
                <a:schemeClr val="dk1"/>
              </a:solidFill>
            </a:endParaRPr>
          </a:p>
          <a:p>
            <a:pPr indent="-304800" lvl="0" marL="457200" rtl="0" algn="l">
              <a:lnSpc>
                <a:spcPct val="115000"/>
              </a:lnSpc>
              <a:spcBef>
                <a:spcPts val="0"/>
              </a:spcBef>
              <a:spcAft>
                <a:spcPts val="0"/>
              </a:spcAft>
              <a:buClr>
                <a:schemeClr val="dk1"/>
              </a:buClr>
              <a:buSzPts val="1200"/>
              <a:buChar char="●"/>
            </a:pPr>
            <a:r>
              <a:rPr b="1" lang="en" sz="1200">
                <a:solidFill>
                  <a:schemeClr val="dk1"/>
                </a:solidFill>
              </a:rPr>
              <a:t>Sexual Content and Abuse:</a:t>
            </a:r>
            <a:endParaRPr b="1"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Higher instances of porn viewership, online sexual abuse, and harassment.</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Example: Access to explicit content conflicting with traditional values of decency and morality.</a:t>
            </a:r>
            <a:endParaRPr sz="1200">
              <a:solidFill>
                <a:schemeClr val="dk1"/>
              </a:solidFill>
            </a:endParaRPr>
          </a:p>
          <a:p>
            <a:pPr indent="0" lvl="0" marL="0" rtl="0" algn="l">
              <a:lnSpc>
                <a:spcPct val="115000"/>
              </a:lnSpc>
              <a:spcBef>
                <a:spcPts val="1200"/>
              </a:spcBef>
              <a:spcAft>
                <a:spcPts val="1200"/>
              </a:spcAft>
              <a:buNone/>
            </a:pPr>
            <a:r>
              <a:t/>
            </a:r>
            <a:endParaRPr sz="1100">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28"/>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251" name="Google Shape;251;p28"/>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pic>
        <p:nvPicPr>
          <p:cNvPr id="252" name="Google Shape;252;p28"/>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253" name="Google Shape;253;p28"/>
          <p:cNvSpPr/>
          <p:nvPr/>
        </p:nvSpPr>
        <p:spPr>
          <a:xfrm>
            <a:off x="0" y="14075"/>
            <a:ext cx="15330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2020</a:t>
            </a:r>
            <a:endParaRPr b="1" i="0" sz="2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
        <p:nvSpPr>
          <p:cNvPr id="254" name="Google Shape;254;p28"/>
          <p:cNvSpPr txBox="1"/>
          <p:nvPr/>
        </p:nvSpPr>
        <p:spPr>
          <a:xfrm>
            <a:off x="152400" y="914400"/>
            <a:ext cx="8897700" cy="3807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 sz="1300">
                <a:solidFill>
                  <a:schemeClr val="dk1"/>
                </a:solidFill>
              </a:rPr>
              <a:t>Reinforcement of Traditional Values:</a:t>
            </a:r>
            <a:endParaRPr b="1" sz="1300">
              <a:solidFill>
                <a:schemeClr val="dk1"/>
              </a:solidFill>
            </a:endParaRPr>
          </a:p>
          <a:p>
            <a:pPr indent="-311150" lvl="0" marL="457200" rtl="0" algn="l">
              <a:lnSpc>
                <a:spcPct val="115000"/>
              </a:lnSpc>
              <a:spcBef>
                <a:spcPts val="1200"/>
              </a:spcBef>
              <a:spcAft>
                <a:spcPts val="0"/>
              </a:spcAft>
              <a:buClr>
                <a:schemeClr val="dk1"/>
              </a:buClr>
              <a:buSzPts val="1300"/>
              <a:buChar char="●"/>
            </a:pPr>
            <a:r>
              <a:rPr b="1" lang="en" sz="1300">
                <a:solidFill>
                  <a:schemeClr val="dk1"/>
                </a:solidFill>
              </a:rPr>
              <a:t>Religious and Cultural Unity:</a:t>
            </a:r>
            <a:endParaRPr b="1" sz="1300">
              <a:solidFill>
                <a:schemeClr val="dk1"/>
              </a:solidFill>
            </a:endParaRPr>
          </a:p>
          <a:p>
            <a:pPr indent="-311150" lvl="1" marL="914400" rtl="0" algn="l">
              <a:lnSpc>
                <a:spcPct val="115000"/>
              </a:lnSpc>
              <a:spcBef>
                <a:spcPts val="0"/>
              </a:spcBef>
              <a:spcAft>
                <a:spcPts val="0"/>
              </a:spcAft>
              <a:buClr>
                <a:schemeClr val="dk1"/>
              </a:buClr>
              <a:buSzPts val="1300"/>
              <a:buChar char="○"/>
            </a:pPr>
            <a:r>
              <a:rPr lang="en" sz="1300">
                <a:solidFill>
                  <a:schemeClr val="dk1"/>
                </a:solidFill>
              </a:rPr>
              <a:t>Internet unifies people over shared religious sentiments and cultural practices.</a:t>
            </a:r>
            <a:endParaRPr sz="1300">
              <a:solidFill>
                <a:schemeClr val="dk1"/>
              </a:solidFill>
            </a:endParaRPr>
          </a:p>
          <a:p>
            <a:pPr indent="-311150" lvl="1" marL="914400" rtl="0" algn="l">
              <a:lnSpc>
                <a:spcPct val="115000"/>
              </a:lnSpc>
              <a:spcBef>
                <a:spcPts val="0"/>
              </a:spcBef>
              <a:spcAft>
                <a:spcPts val="0"/>
              </a:spcAft>
              <a:buClr>
                <a:schemeClr val="dk1"/>
              </a:buClr>
              <a:buSzPts val="1300"/>
              <a:buChar char="○"/>
            </a:pPr>
            <a:r>
              <a:rPr lang="en" sz="1300">
                <a:solidFill>
                  <a:schemeClr val="dk1"/>
                </a:solidFill>
              </a:rPr>
              <a:t>Example: Online movements protecting religious sentiments and dissemination of religious knowledge.</a:t>
            </a:r>
            <a:endParaRPr sz="1300">
              <a:solidFill>
                <a:schemeClr val="dk1"/>
              </a:solidFill>
            </a:endParaRPr>
          </a:p>
          <a:p>
            <a:pPr indent="-311150" lvl="0" marL="457200" rtl="0" algn="l">
              <a:lnSpc>
                <a:spcPct val="115000"/>
              </a:lnSpc>
              <a:spcBef>
                <a:spcPts val="0"/>
              </a:spcBef>
              <a:spcAft>
                <a:spcPts val="0"/>
              </a:spcAft>
              <a:buClr>
                <a:schemeClr val="dk1"/>
              </a:buClr>
              <a:buSzPts val="1300"/>
              <a:buChar char="●"/>
            </a:pPr>
            <a:r>
              <a:rPr b="1" lang="en" sz="1300">
                <a:solidFill>
                  <a:schemeClr val="dk1"/>
                </a:solidFill>
              </a:rPr>
              <a:t>Promotion of Yoga and Ayurveda:</a:t>
            </a:r>
            <a:endParaRPr b="1" sz="1300">
              <a:solidFill>
                <a:schemeClr val="dk1"/>
              </a:solidFill>
            </a:endParaRPr>
          </a:p>
          <a:p>
            <a:pPr indent="-311150" lvl="1" marL="914400" rtl="0" algn="l">
              <a:lnSpc>
                <a:spcPct val="115000"/>
              </a:lnSpc>
              <a:spcBef>
                <a:spcPts val="0"/>
              </a:spcBef>
              <a:spcAft>
                <a:spcPts val="0"/>
              </a:spcAft>
              <a:buClr>
                <a:schemeClr val="dk1"/>
              </a:buClr>
              <a:buSzPts val="1300"/>
              <a:buChar char="○"/>
            </a:pPr>
            <a:r>
              <a:rPr lang="en" sz="1300">
                <a:solidFill>
                  <a:schemeClr val="dk1"/>
                </a:solidFill>
              </a:rPr>
              <a:t>Renewed public interest in traditional practices through online platforms.</a:t>
            </a:r>
            <a:endParaRPr sz="1300">
              <a:solidFill>
                <a:schemeClr val="dk1"/>
              </a:solidFill>
            </a:endParaRPr>
          </a:p>
          <a:p>
            <a:pPr indent="-311150" lvl="1" marL="914400" rtl="0" algn="l">
              <a:lnSpc>
                <a:spcPct val="115000"/>
              </a:lnSpc>
              <a:spcBef>
                <a:spcPts val="0"/>
              </a:spcBef>
              <a:spcAft>
                <a:spcPts val="0"/>
              </a:spcAft>
              <a:buClr>
                <a:schemeClr val="dk1"/>
              </a:buClr>
              <a:buSzPts val="1300"/>
              <a:buChar char="○"/>
            </a:pPr>
            <a:r>
              <a:rPr lang="en" sz="1300">
                <a:solidFill>
                  <a:schemeClr val="dk1"/>
                </a:solidFill>
              </a:rPr>
              <a:t>Example: Online yoga classes and Ayurvedic health tips gaining popularity.</a:t>
            </a:r>
            <a:endParaRPr sz="1300">
              <a:solidFill>
                <a:schemeClr val="dk1"/>
              </a:solidFill>
            </a:endParaRPr>
          </a:p>
          <a:p>
            <a:pPr indent="-311150" lvl="0" marL="457200" rtl="0" algn="l">
              <a:lnSpc>
                <a:spcPct val="115000"/>
              </a:lnSpc>
              <a:spcBef>
                <a:spcPts val="0"/>
              </a:spcBef>
              <a:spcAft>
                <a:spcPts val="0"/>
              </a:spcAft>
              <a:buClr>
                <a:schemeClr val="dk1"/>
              </a:buClr>
              <a:buSzPts val="1300"/>
              <a:buChar char="●"/>
            </a:pPr>
            <a:r>
              <a:rPr b="1" lang="en" sz="1300">
                <a:solidFill>
                  <a:schemeClr val="dk1"/>
                </a:solidFill>
              </a:rPr>
              <a:t>Strengthening Caste and Community Ties:</a:t>
            </a:r>
            <a:endParaRPr b="1" sz="1300">
              <a:solidFill>
                <a:schemeClr val="dk1"/>
              </a:solidFill>
            </a:endParaRPr>
          </a:p>
          <a:p>
            <a:pPr indent="-311150" lvl="1" marL="914400" rtl="0" algn="l">
              <a:lnSpc>
                <a:spcPct val="115000"/>
              </a:lnSpc>
              <a:spcBef>
                <a:spcPts val="0"/>
              </a:spcBef>
              <a:spcAft>
                <a:spcPts val="0"/>
              </a:spcAft>
              <a:buClr>
                <a:schemeClr val="dk1"/>
              </a:buClr>
              <a:buSzPts val="1300"/>
              <a:buChar char="○"/>
            </a:pPr>
            <a:r>
              <a:rPr lang="en" sz="1300">
                <a:solidFill>
                  <a:schemeClr val="dk1"/>
                </a:solidFill>
              </a:rPr>
              <a:t>Matrimonial sites allowing people to find partners within their caste or community.</a:t>
            </a:r>
            <a:endParaRPr sz="1300">
              <a:solidFill>
                <a:schemeClr val="dk1"/>
              </a:solidFill>
            </a:endParaRPr>
          </a:p>
          <a:p>
            <a:pPr indent="-311150" lvl="1" marL="914400" rtl="0" algn="l">
              <a:lnSpc>
                <a:spcPct val="115000"/>
              </a:lnSpc>
              <a:spcBef>
                <a:spcPts val="0"/>
              </a:spcBef>
              <a:spcAft>
                <a:spcPts val="0"/>
              </a:spcAft>
              <a:buClr>
                <a:schemeClr val="dk1"/>
              </a:buClr>
              <a:buSzPts val="1300"/>
              <a:buChar char="○"/>
            </a:pPr>
            <a:r>
              <a:rPr lang="en" sz="1300">
                <a:solidFill>
                  <a:schemeClr val="dk1"/>
                </a:solidFill>
              </a:rPr>
              <a:t>Example: Online platforms facilitating caste-based marriages.</a:t>
            </a:r>
            <a:endParaRPr sz="1300">
              <a:solidFill>
                <a:schemeClr val="dk1"/>
              </a:solidFill>
            </a:endParaRPr>
          </a:p>
          <a:p>
            <a:pPr indent="0" lvl="0" marL="0" rtl="0" algn="l">
              <a:lnSpc>
                <a:spcPct val="115000"/>
              </a:lnSpc>
              <a:spcBef>
                <a:spcPts val="1200"/>
              </a:spcBef>
              <a:spcAft>
                <a:spcPts val="0"/>
              </a:spcAft>
              <a:buNone/>
            </a:pPr>
            <a:r>
              <a:rPr b="1" lang="en" sz="1300">
                <a:solidFill>
                  <a:schemeClr val="dk1"/>
                </a:solidFill>
              </a:rPr>
              <a:t>Conclusion:</a:t>
            </a:r>
            <a:r>
              <a:rPr lang="en" sz="1300">
                <a:solidFill>
                  <a:schemeClr val="dk1"/>
                </a:solidFill>
              </a:rPr>
              <a:t> The internet has both challenged and reinforced traditional cultural values. While it promotes progressive changes in societal norms, it also provides a platform for traditional values to thrive. The dual impact of the internet underscores its role as a double-edged sword in shaping cultural values.</a:t>
            </a:r>
            <a:endParaRPr b="1" sz="1300">
              <a:solidFill>
                <a:schemeClr val="dk1"/>
              </a:solidFill>
            </a:endParaRPr>
          </a:p>
          <a:p>
            <a:pPr indent="0" lvl="0" marL="0" rtl="0" algn="l">
              <a:lnSpc>
                <a:spcPct val="115000"/>
              </a:lnSpc>
              <a:spcBef>
                <a:spcPts val="1200"/>
              </a:spcBef>
              <a:spcAft>
                <a:spcPts val="1200"/>
              </a:spcAft>
              <a:buNone/>
            </a:pPr>
            <a:r>
              <a:t/>
            </a:r>
            <a:endParaRPr sz="1100">
              <a:solidFill>
                <a:schemeClr val="dk1"/>
              </a:solidFill>
            </a:endParaRPr>
          </a:p>
        </p:txBody>
      </p:sp>
      <p:sp>
        <p:nvSpPr>
          <p:cNvPr id="255" name="Google Shape;255;p28"/>
          <p:cNvSpPr txBox="1"/>
          <p:nvPr/>
        </p:nvSpPr>
        <p:spPr>
          <a:xfrm>
            <a:off x="2057400" y="304800"/>
            <a:ext cx="3000000" cy="4617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600"/>
              </a:spcBef>
              <a:spcAft>
                <a:spcPts val="600"/>
              </a:spcAft>
              <a:buNone/>
            </a:pPr>
            <a:r>
              <a:rPr lang="en" sz="1800">
                <a:solidFill>
                  <a:schemeClr val="dk1"/>
                </a:solidFill>
                <a:latin typeface="Calibri"/>
                <a:ea typeface="Calibri"/>
                <a:cs typeface="Calibri"/>
                <a:sym typeface="Calibri"/>
              </a:rPr>
              <a:t>(Cont..)</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29"/>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261" name="Google Shape;261;p29"/>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pic>
        <p:nvPicPr>
          <p:cNvPr id="262" name="Google Shape;262;p29"/>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263" name="Google Shape;263;p29"/>
          <p:cNvSpPr/>
          <p:nvPr/>
        </p:nvSpPr>
        <p:spPr>
          <a:xfrm>
            <a:off x="0" y="14075"/>
            <a:ext cx="15330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2020</a:t>
            </a:r>
            <a:endParaRPr b="1" i="0" sz="2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
        <p:nvSpPr>
          <p:cNvPr id="264" name="Google Shape;264;p29"/>
          <p:cNvSpPr txBox="1"/>
          <p:nvPr/>
        </p:nvSpPr>
        <p:spPr>
          <a:xfrm>
            <a:off x="373800" y="914400"/>
            <a:ext cx="7918500" cy="2850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000">
                <a:solidFill>
                  <a:schemeClr val="dk1"/>
                </a:solidFill>
                <a:latin typeface="Calibri"/>
                <a:ea typeface="Calibri"/>
                <a:cs typeface="Calibri"/>
                <a:sym typeface="Calibri"/>
              </a:rPr>
              <a:t>What are the main factors responsible for gender inequality in India? Discuss the contribution of Savitribai Phule in this regard. (150 words)</a:t>
            </a:r>
            <a:endParaRPr b="1" sz="20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sz="11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sz="1100">
              <a:solidFill>
                <a:schemeClr val="dk1"/>
              </a:solidFill>
              <a:latin typeface="Calibri"/>
              <a:ea typeface="Calibri"/>
              <a:cs typeface="Calibri"/>
              <a:sym typeface="Calibri"/>
            </a:endParaRPr>
          </a:p>
          <a:p>
            <a:pPr indent="0" lvl="0" marL="457200" rtl="0" algn="just">
              <a:lnSpc>
                <a:spcPct val="115000"/>
              </a:lnSpc>
              <a:spcBef>
                <a:spcPts val="0"/>
              </a:spcBef>
              <a:spcAft>
                <a:spcPts val="0"/>
              </a:spcAft>
              <a:buNone/>
            </a:pPr>
            <a:r>
              <a:rPr b="1" lang="en" sz="1700">
                <a:solidFill>
                  <a:schemeClr val="dk1"/>
                </a:solidFill>
              </a:rPr>
              <a:t>Approach:</a:t>
            </a:r>
            <a:endParaRPr b="1" sz="1700">
              <a:solidFill>
                <a:schemeClr val="dk1"/>
              </a:solidFill>
            </a:endParaRPr>
          </a:p>
          <a:p>
            <a:pPr indent="-228600" lvl="0" marL="914400" rtl="0" algn="just">
              <a:lnSpc>
                <a:spcPct val="115000"/>
              </a:lnSpc>
              <a:spcBef>
                <a:spcPts val="0"/>
              </a:spcBef>
              <a:spcAft>
                <a:spcPts val="0"/>
              </a:spcAft>
              <a:buNone/>
            </a:pPr>
            <a:r>
              <a:rPr lang="en" sz="1700">
                <a:solidFill>
                  <a:schemeClr val="dk1"/>
                </a:solidFill>
              </a:rPr>
              <a:t>·</a:t>
            </a:r>
            <a:r>
              <a:rPr lang="en" sz="1300">
                <a:solidFill>
                  <a:schemeClr val="dk1"/>
                </a:solidFill>
                <a:latin typeface="Times New Roman"/>
                <a:ea typeface="Times New Roman"/>
                <a:cs typeface="Times New Roman"/>
                <a:sym typeface="Times New Roman"/>
              </a:rPr>
              <a:t>       </a:t>
            </a:r>
            <a:r>
              <a:rPr lang="en" sz="1700">
                <a:solidFill>
                  <a:schemeClr val="dk1"/>
                </a:solidFill>
              </a:rPr>
              <a:t>Introduce with data on gender inequality in India.</a:t>
            </a:r>
            <a:endParaRPr sz="1700">
              <a:solidFill>
                <a:schemeClr val="dk1"/>
              </a:solidFill>
            </a:endParaRPr>
          </a:p>
          <a:p>
            <a:pPr indent="-228600" lvl="0" marL="914400" rtl="0" algn="just">
              <a:lnSpc>
                <a:spcPct val="115000"/>
              </a:lnSpc>
              <a:spcBef>
                <a:spcPts val="0"/>
              </a:spcBef>
              <a:spcAft>
                <a:spcPts val="0"/>
              </a:spcAft>
              <a:buNone/>
            </a:pPr>
            <a:r>
              <a:rPr lang="en" sz="1700">
                <a:solidFill>
                  <a:schemeClr val="dk1"/>
                </a:solidFill>
              </a:rPr>
              <a:t>·</a:t>
            </a:r>
            <a:r>
              <a:rPr lang="en" sz="1300">
                <a:solidFill>
                  <a:schemeClr val="dk1"/>
                </a:solidFill>
                <a:latin typeface="Times New Roman"/>
                <a:ea typeface="Times New Roman"/>
                <a:cs typeface="Times New Roman"/>
                <a:sym typeface="Times New Roman"/>
              </a:rPr>
              <a:t>       </a:t>
            </a:r>
            <a:r>
              <a:rPr lang="en" sz="1700">
                <a:solidFill>
                  <a:schemeClr val="dk1"/>
                </a:solidFill>
              </a:rPr>
              <a:t>Enlist the reasons for gender inequality in India.</a:t>
            </a:r>
            <a:endParaRPr sz="1700">
              <a:solidFill>
                <a:schemeClr val="dk1"/>
              </a:solidFill>
            </a:endParaRPr>
          </a:p>
          <a:p>
            <a:pPr indent="-228600" lvl="0" marL="914400" rtl="0" algn="just">
              <a:lnSpc>
                <a:spcPct val="115000"/>
              </a:lnSpc>
              <a:spcBef>
                <a:spcPts val="0"/>
              </a:spcBef>
              <a:spcAft>
                <a:spcPts val="0"/>
              </a:spcAft>
              <a:buNone/>
            </a:pPr>
            <a:r>
              <a:rPr lang="en" sz="1700">
                <a:solidFill>
                  <a:schemeClr val="dk1"/>
                </a:solidFill>
              </a:rPr>
              <a:t>·</a:t>
            </a:r>
            <a:r>
              <a:rPr lang="en" sz="1300">
                <a:solidFill>
                  <a:schemeClr val="dk1"/>
                </a:solidFill>
                <a:latin typeface="Times New Roman"/>
                <a:ea typeface="Times New Roman"/>
                <a:cs typeface="Times New Roman"/>
                <a:sym typeface="Times New Roman"/>
              </a:rPr>
              <a:t>   	</a:t>
            </a:r>
            <a:r>
              <a:rPr lang="en" sz="1700">
                <a:solidFill>
                  <a:schemeClr val="dk1"/>
                </a:solidFill>
              </a:rPr>
              <a:t>Mention the contribution of Savitribai Phule in this regard.</a:t>
            </a:r>
            <a:endParaRPr sz="1700">
              <a:solidFill>
                <a:schemeClr val="dk1"/>
              </a:solidFill>
              <a:latin typeface="Calibri"/>
              <a:ea typeface="Calibri"/>
              <a:cs typeface="Calibri"/>
              <a:sym typeface="Calibri"/>
            </a:endParaRPr>
          </a:p>
          <a:p>
            <a:pPr indent="0" lvl="0" marL="0" rtl="0" algn="ctr">
              <a:lnSpc>
                <a:spcPct val="115000"/>
              </a:lnSpc>
              <a:spcBef>
                <a:spcPts val="0"/>
              </a:spcBef>
              <a:spcAft>
                <a:spcPts val="0"/>
              </a:spcAft>
              <a:buNone/>
            </a:pPr>
            <a:r>
              <a:t/>
            </a:r>
            <a:endParaRPr sz="1100">
              <a:solidFill>
                <a:schemeClr val="dk1"/>
              </a:solidFill>
              <a:latin typeface="Calibri"/>
              <a:ea typeface="Calibri"/>
              <a:cs typeface="Calibri"/>
              <a:sym typeface="Calibri"/>
            </a:endParaRPr>
          </a:p>
          <a:p>
            <a:pPr indent="0" lvl="0" marL="0" rtl="0" algn="ctr">
              <a:lnSpc>
                <a:spcPct val="115000"/>
              </a:lnSpc>
              <a:spcBef>
                <a:spcPts val="0"/>
              </a:spcBef>
              <a:spcAft>
                <a:spcPts val="0"/>
              </a:spcAft>
              <a:buNone/>
            </a:pPr>
            <a:r>
              <a:t/>
            </a:r>
            <a:endParaRPr sz="1100">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30"/>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270" name="Google Shape;270;p30"/>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pic>
        <p:nvPicPr>
          <p:cNvPr id="271" name="Google Shape;271;p30"/>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272" name="Google Shape;272;p30"/>
          <p:cNvSpPr/>
          <p:nvPr/>
        </p:nvSpPr>
        <p:spPr>
          <a:xfrm>
            <a:off x="76200" y="90275"/>
            <a:ext cx="15666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2020</a:t>
            </a:r>
            <a:endParaRPr b="1" i="0" sz="2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
        <p:nvSpPr>
          <p:cNvPr id="273" name="Google Shape;273;p30"/>
          <p:cNvSpPr txBox="1"/>
          <p:nvPr/>
        </p:nvSpPr>
        <p:spPr>
          <a:xfrm>
            <a:off x="152400" y="685800"/>
            <a:ext cx="8886300" cy="3900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 sz="1200">
                <a:solidFill>
                  <a:schemeClr val="dk1"/>
                </a:solidFill>
              </a:rPr>
              <a:t>Introduction:</a:t>
            </a:r>
            <a:r>
              <a:rPr lang="en" sz="1200">
                <a:solidFill>
                  <a:schemeClr val="dk1"/>
                </a:solidFill>
              </a:rPr>
              <a:t> Global Gender Gap Index 2024: India ranks 129th out of 146 countries, with a projected 134 years to close the gender gap.  </a:t>
            </a:r>
            <a:endParaRPr sz="1200">
              <a:solidFill>
                <a:schemeClr val="dk1"/>
              </a:solidFill>
            </a:endParaRPr>
          </a:p>
          <a:p>
            <a:pPr indent="0" lvl="0" marL="0" rtl="0" algn="l">
              <a:lnSpc>
                <a:spcPct val="115000"/>
              </a:lnSpc>
              <a:spcBef>
                <a:spcPts val="1200"/>
              </a:spcBef>
              <a:spcAft>
                <a:spcPts val="0"/>
              </a:spcAft>
              <a:buNone/>
            </a:pPr>
            <a:r>
              <a:rPr b="1" lang="en" sz="1200">
                <a:solidFill>
                  <a:schemeClr val="dk1"/>
                </a:solidFill>
              </a:rPr>
              <a:t>Factors Responsible for Gender Inequality:</a:t>
            </a:r>
            <a:endParaRPr b="1" sz="1200">
              <a:solidFill>
                <a:schemeClr val="dk1"/>
              </a:solidFill>
            </a:endParaRPr>
          </a:p>
          <a:p>
            <a:pPr indent="0" lvl="0" marL="457200" rtl="0" algn="l">
              <a:lnSpc>
                <a:spcPct val="100000"/>
              </a:lnSpc>
              <a:spcBef>
                <a:spcPts val="1200"/>
              </a:spcBef>
              <a:spcAft>
                <a:spcPts val="0"/>
              </a:spcAft>
              <a:buNone/>
            </a:pPr>
            <a:r>
              <a:rPr b="1" lang="en" sz="1200">
                <a:solidFill>
                  <a:schemeClr val="dk1"/>
                </a:solidFill>
              </a:rPr>
              <a:t>Social:</a:t>
            </a:r>
            <a:endParaRPr b="1" sz="1200">
              <a:solidFill>
                <a:schemeClr val="dk1"/>
              </a:solidFill>
            </a:endParaRPr>
          </a:p>
          <a:p>
            <a:pPr indent="-304800" lvl="0" marL="914400" rtl="0" algn="l">
              <a:lnSpc>
                <a:spcPct val="100000"/>
              </a:lnSpc>
              <a:spcBef>
                <a:spcPts val="0"/>
              </a:spcBef>
              <a:spcAft>
                <a:spcPts val="0"/>
              </a:spcAft>
              <a:buClr>
                <a:schemeClr val="dk1"/>
              </a:buClr>
              <a:buSzPts val="1200"/>
              <a:buChar char="●"/>
            </a:pPr>
            <a:r>
              <a:rPr lang="en" sz="1200">
                <a:solidFill>
                  <a:schemeClr val="dk1"/>
                </a:solidFill>
              </a:rPr>
              <a:t>Patriarchal customs</a:t>
            </a:r>
            <a:endParaRPr sz="1200">
              <a:solidFill>
                <a:schemeClr val="dk1"/>
              </a:solidFill>
            </a:endParaRPr>
          </a:p>
          <a:p>
            <a:pPr indent="-304800" lvl="0" marL="914400" rtl="0" algn="l">
              <a:lnSpc>
                <a:spcPct val="100000"/>
              </a:lnSpc>
              <a:spcBef>
                <a:spcPts val="0"/>
              </a:spcBef>
              <a:spcAft>
                <a:spcPts val="0"/>
              </a:spcAft>
              <a:buClr>
                <a:schemeClr val="dk1"/>
              </a:buClr>
              <a:buSzPts val="1200"/>
              <a:buChar char="●"/>
            </a:pPr>
            <a:r>
              <a:rPr lang="en" sz="1200">
                <a:solidFill>
                  <a:schemeClr val="dk1"/>
                </a:solidFill>
              </a:rPr>
              <a:t>Dowry system</a:t>
            </a:r>
            <a:endParaRPr sz="1200">
              <a:solidFill>
                <a:schemeClr val="dk1"/>
              </a:solidFill>
            </a:endParaRPr>
          </a:p>
          <a:p>
            <a:pPr indent="-304800" lvl="0" marL="914400" rtl="0" algn="l">
              <a:lnSpc>
                <a:spcPct val="100000"/>
              </a:lnSpc>
              <a:spcBef>
                <a:spcPts val="0"/>
              </a:spcBef>
              <a:spcAft>
                <a:spcPts val="0"/>
              </a:spcAft>
              <a:buClr>
                <a:schemeClr val="dk1"/>
              </a:buClr>
              <a:buSzPts val="1200"/>
              <a:buChar char="●"/>
            </a:pPr>
            <a:r>
              <a:rPr lang="en" sz="1200">
                <a:solidFill>
                  <a:schemeClr val="dk1"/>
                </a:solidFill>
              </a:rPr>
              <a:t>Gender-based violence</a:t>
            </a:r>
            <a:endParaRPr sz="1200">
              <a:solidFill>
                <a:schemeClr val="dk1"/>
              </a:solidFill>
            </a:endParaRPr>
          </a:p>
          <a:p>
            <a:pPr indent="-304800" lvl="0" marL="914400" rtl="0" algn="l">
              <a:lnSpc>
                <a:spcPct val="100000"/>
              </a:lnSpc>
              <a:spcBef>
                <a:spcPts val="0"/>
              </a:spcBef>
              <a:spcAft>
                <a:spcPts val="0"/>
              </a:spcAft>
              <a:buClr>
                <a:schemeClr val="dk1"/>
              </a:buClr>
              <a:buSzPts val="1200"/>
              <a:buChar char="●"/>
            </a:pPr>
            <a:r>
              <a:rPr lang="en" sz="1200">
                <a:solidFill>
                  <a:schemeClr val="dk1"/>
                </a:solidFill>
              </a:rPr>
              <a:t>Lower literacy rates</a:t>
            </a:r>
            <a:endParaRPr sz="1200">
              <a:solidFill>
                <a:schemeClr val="dk1"/>
              </a:solidFill>
            </a:endParaRPr>
          </a:p>
          <a:p>
            <a:pPr indent="-304800" lvl="0" marL="914400" rtl="0" algn="l">
              <a:lnSpc>
                <a:spcPct val="100000"/>
              </a:lnSpc>
              <a:spcBef>
                <a:spcPts val="0"/>
              </a:spcBef>
              <a:spcAft>
                <a:spcPts val="0"/>
              </a:spcAft>
              <a:buClr>
                <a:schemeClr val="dk1"/>
              </a:buClr>
              <a:buSzPts val="1200"/>
              <a:buChar char="●"/>
            </a:pPr>
            <a:r>
              <a:rPr lang="en" sz="1200">
                <a:solidFill>
                  <a:schemeClr val="dk1"/>
                </a:solidFill>
              </a:rPr>
              <a:t>Health and nutritional biases</a:t>
            </a:r>
            <a:endParaRPr sz="1200">
              <a:solidFill>
                <a:schemeClr val="dk1"/>
              </a:solidFill>
            </a:endParaRPr>
          </a:p>
          <a:p>
            <a:pPr indent="0" lvl="0" marL="457200" rtl="0" algn="l">
              <a:lnSpc>
                <a:spcPct val="100000"/>
              </a:lnSpc>
              <a:spcBef>
                <a:spcPts val="0"/>
              </a:spcBef>
              <a:spcAft>
                <a:spcPts val="0"/>
              </a:spcAft>
              <a:buNone/>
            </a:pPr>
            <a:r>
              <a:rPr b="1" lang="en" sz="1200">
                <a:solidFill>
                  <a:schemeClr val="dk1"/>
                </a:solidFill>
              </a:rPr>
              <a:t>Economic:</a:t>
            </a:r>
            <a:endParaRPr b="1" sz="1200">
              <a:solidFill>
                <a:schemeClr val="dk1"/>
              </a:solidFill>
            </a:endParaRPr>
          </a:p>
          <a:p>
            <a:pPr indent="-304800" lvl="0" marL="914400" rtl="0" algn="l">
              <a:lnSpc>
                <a:spcPct val="100000"/>
              </a:lnSpc>
              <a:spcBef>
                <a:spcPts val="0"/>
              </a:spcBef>
              <a:spcAft>
                <a:spcPts val="0"/>
              </a:spcAft>
              <a:buClr>
                <a:schemeClr val="dk1"/>
              </a:buClr>
              <a:buSzPts val="1200"/>
              <a:buChar char="●"/>
            </a:pPr>
            <a:r>
              <a:rPr lang="en" sz="1200">
                <a:solidFill>
                  <a:schemeClr val="dk1"/>
                </a:solidFill>
              </a:rPr>
              <a:t>Wage inequality</a:t>
            </a:r>
            <a:endParaRPr sz="1200">
              <a:solidFill>
                <a:schemeClr val="dk1"/>
              </a:solidFill>
            </a:endParaRPr>
          </a:p>
          <a:p>
            <a:pPr indent="-304800" lvl="0" marL="914400" rtl="0" algn="l">
              <a:lnSpc>
                <a:spcPct val="100000"/>
              </a:lnSpc>
              <a:spcBef>
                <a:spcPts val="0"/>
              </a:spcBef>
              <a:spcAft>
                <a:spcPts val="0"/>
              </a:spcAft>
              <a:buClr>
                <a:schemeClr val="dk1"/>
              </a:buClr>
              <a:buSzPts val="1200"/>
              <a:buChar char="●"/>
            </a:pPr>
            <a:r>
              <a:rPr lang="en" sz="1200">
                <a:solidFill>
                  <a:schemeClr val="dk1"/>
                </a:solidFill>
              </a:rPr>
              <a:t>Higher poverty rates among women</a:t>
            </a:r>
            <a:endParaRPr sz="1200">
              <a:solidFill>
                <a:schemeClr val="dk1"/>
              </a:solidFill>
            </a:endParaRPr>
          </a:p>
          <a:p>
            <a:pPr indent="-304800" lvl="0" marL="914400" rtl="0" algn="l">
              <a:lnSpc>
                <a:spcPct val="100000"/>
              </a:lnSpc>
              <a:spcBef>
                <a:spcPts val="0"/>
              </a:spcBef>
              <a:spcAft>
                <a:spcPts val="0"/>
              </a:spcAft>
              <a:buClr>
                <a:schemeClr val="dk1"/>
              </a:buClr>
              <a:buSzPts val="1200"/>
              <a:buChar char="●"/>
            </a:pPr>
            <a:r>
              <a:rPr lang="en" sz="1200">
                <a:solidFill>
                  <a:schemeClr val="dk1"/>
                </a:solidFill>
              </a:rPr>
              <a:t>Limited access to banking services</a:t>
            </a:r>
            <a:endParaRPr sz="1200">
              <a:solidFill>
                <a:schemeClr val="dk1"/>
              </a:solidFill>
            </a:endParaRPr>
          </a:p>
          <a:p>
            <a:pPr indent="-304800" lvl="0" marL="914400" rtl="0" algn="l">
              <a:lnSpc>
                <a:spcPct val="100000"/>
              </a:lnSpc>
              <a:spcBef>
                <a:spcPts val="0"/>
              </a:spcBef>
              <a:spcAft>
                <a:spcPts val="0"/>
              </a:spcAft>
              <a:buClr>
                <a:schemeClr val="dk1"/>
              </a:buClr>
              <a:buSzPts val="1200"/>
              <a:buChar char="●"/>
            </a:pPr>
            <a:r>
              <a:rPr lang="en" sz="1200">
                <a:solidFill>
                  <a:schemeClr val="dk1"/>
                </a:solidFill>
              </a:rPr>
              <a:t>Weak inheritance rights enforcement</a:t>
            </a:r>
            <a:endParaRPr sz="1200">
              <a:solidFill>
                <a:schemeClr val="dk1"/>
              </a:solidFill>
            </a:endParaRPr>
          </a:p>
          <a:p>
            <a:pPr indent="0" lvl="0" marL="457200" rtl="0" algn="l">
              <a:lnSpc>
                <a:spcPct val="100000"/>
              </a:lnSpc>
              <a:spcBef>
                <a:spcPts val="0"/>
              </a:spcBef>
              <a:spcAft>
                <a:spcPts val="0"/>
              </a:spcAft>
              <a:buNone/>
            </a:pPr>
            <a:r>
              <a:rPr b="1" lang="en" sz="1200">
                <a:solidFill>
                  <a:schemeClr val="dk1"/>
                </a:solidFill>
              </a:rPr>
              <a:t>Cultural:</a:t>
            </a:r>
            <a:endParaRPr b="1" sz="1200">
              <a:solidFill>
                <a:schemeClr val="dk1"/>
              </a:solidFill>
            </a:endParaRPr>
          </a:p>
          <a:p>
            <a:pPr indent="-304800" lvl="0" marL="914400" rtl="0" algn="l">
              <a:lnSpc>
                <a:spcPct val="100000"/>
              </a:lnSpc>
              <a:spcBef>
                <a:spcPts val="0"/>
              </a:spcBef>
              <a:spcAft>
                <a:spcPts val="0"/>
              </a:spcAft>
              <a:buClr>
                <a:schemeClr val="dk1"/>
              </a:buClr>
              <a:buSzPts val="1200"/>
              <a:buChar char="●"/>
            </a:pPr>
            <a:r>
              <a:rPr lang="en" sz="1200">
                <a:solidFill>
                  <a:schemeClr val="dk1"/>
                </a:solidFill>
              </a:rPr>
              <a:t>Son preference</a:t>
            </a:r>
            <a:endParaRPr sz="1200">
              <a:solidFill>
                <a:schemeClr val="dk1"/>
              </a:solidFill>
            </a:endParaRPr>
          </a:p>
          <a:p>
            <a:pPr indent="-304800" lvl="0" marL="914400" rtl="0" algn="l">
              <a:lnSpc>
                <a:spcPct val="100000"/>
              </a:lnSpc>
              <a:spcBef>
                <a:spcPts val="0"/>
              </a:spcBef>
              <a:spcAft>
                <a:spcPts val="0"/>
              </a:spcAft>
              <a:buClr>
                <a:schemeClr val="dk1"/>
              </a:buClr>
              <a:buSzPts val="1200"/>
              <a:buChar char="●"/>
            </a:pPr>
            <a:r>
              <a:rPr lang="en" sz="1200">
                <a:solidFill>
                  <a:schemeClr val="dk1"/>
                </a:solidFill>
              </a:rPr>
              <a:t>Religious practices favoring males</a:t>
            </a:r>
            <a:endParaRPr sz="1200">
              <a:solidFill>
                <a:schemeClr val="dk1"/>
              </a:solidFill>
            </a:endParaRPr>
          </a:p>
          <a:p>
            <a:pPr indent="-304800" lvl="0" marL="914400" rtl="0" algn="l">
              <a:lnSpc>
                <a:spcPct val="100000"/>
              </a:lnSpc>
              <a:spcBef>
                <a:spcPts val="0"/>
              </a:spcBef>
              <a:spcAft>
                <a:spcPts val="0"/>
              </a:spcAft>
              <a:buClr>
                <a:schemeClr val="dk1"/>
              </a:buClr>
              <a:buSzPts val="1200"/>
              <a:buChar char="●"/>
            </a:pPr>
            <a:r>
              <a:rPr lang="en" sz="1200">
                <a:solidFill>
                  <a:schemeClr val="dk1"/>
                </a:solidFill>
              </a:rPr>
              <a:t>Lack of awareness about rights</a:t>
            </a:r>
            <a:endParaRPr sz="1200">
              <a:solidFill>
                <a:schemeClr val="dk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31"/>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279" name="Google Shape;279;p31"/>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pic>
        <p:nvPicPr>
          <p:cNvPr id="280" name="Google Shape;280;p31"/>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281" name="Google Shape;281;p31"/>
          <p:cNvSpPr/>
          <p:nvPr/>
        </p:nvSpPr>
        <p:spPr>
          <a:xfrm>
            <a:off x="76200" y="90275"/>
            <a:ext cx="15666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2020</a:t>
            </a:r>
            <a:endParaRPr b="1" i="0" sz="2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
        <p:nvSpPr>
          <p:cNvPr id="282" name="Google Shape;282;p31"/>
          <p:cNvSpPr txBox="1"/>
          <p:nvPr/>
        </p:nvSpPr>
        <p:spPr>
          <a:xfrm>
            <a:off x="76200" y="1219200"/>
            <a:ext cx="8886300" cy="2316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 sz="1500">
                <a:solidFill>
                  <a:schemeClr val="dk1"/>
                </a:solidFill>
              </a:rPr>
              <a:t>Contribution of Savitribai Phule:</a:t>
            </a:r>
            <a:endParaRPr b="1" sz="1500">
              <a:solidFill>
                <a:schemeClr val="dk1"/>
              </a:solidFill>
            </a:endParaRPr>
          </a:p>
          <a:p>
            <a:pPr indent="-323850" lvl="0" marL="457200" rtl="0" algn="l">
              <a:lnSpc>
                <a:spcPct val="115000"/>
              </a:lnSpc>
              <a:spcBef>
                <a:spcPts val="1200"/>
              </a:spcBef>
              <a:spcAft>
                <a:spcPts val="0"/>
              </a:spcAft>
              <a:buClr>
                <a:schemeClr val="dk1"/>
              </a:buClr>
              <a:buSzPts val="1500"/>
              <a:buChar char="●"/>
            </a:pPr>
            <a:r>
              <a:rPr b="1" lang="en" sz="1500">
                <a:solidFill>
                  <a:schemeClr val="dk1"/>
                </a:solidFill>
              </a:rPr>
              <a:t>Education Advocate:</a:t>
            </a:r>
            <a:r>
              <a:rPr lang="en" sz="1500">
                <a:solidFill>
                  <a:schemeClr val="dk1"/>
                </a:solidFill>
              </a:rPr>
              <a:t> First school for girls in Pune (1848), first Indian woman teacher.</a:t>
            </a:r>
            <a:endParaRPr sz="1500">
              <a:solidFill>
                <a:schemeClr val="dk1"/>
              </a:solidFill>
            </a:endParaRPr>
          </a:p>
          <a:p>
            <a:pPr indent="-323850" lvl="0" marL="457200" rtl="0" algn="l">
              <a:lnSpc>
                <a:spcPct val="115000"/>
              </a:lnSpc>
              <a:spcBef>
                <a:spcPts val="0"/>
              </a:spcBef>
              <a:spcAft>
                <a:spcPts val="0"/>
              </a:spcAft>
              <a:buClr>
                <a:schemeClr val="dk1"/>
              </a:buClr>
              <a:buSzPts val="1500"/>
              <a:buChar char="●"/>
            </a:pPr>
            <a:r>
              <a:rPr b="1" lang="en" sz="1500">
                <a:solidFill>
                  <a:schemeClr val="dk1"/>
                </a:solidFill>
              </a:rPr>
              <a:t>Social Reformer:</a:t>
            </a:r>
            <a:r>
              <a:rPr lang="en" sz="1500">
                <a:solidFill>
                  <a:schemeClr val="dk1"/>
                </a:solidFill>
              </a:rPr>
              <a:t> Co-founded Satyashodhak Samaj to promote dowry-free marriages.</a:t>
            </a:r>
            <a:endParaRPr sz="1500">
              <a:solidFill>
                <a:schemeClr val="dk1"/>
              </a:solidFill>
            </a:endParaRPr>
          </a:p>
          <a:p>
            <a:pPr indent="-323850" lvl="0" marL="457200" rtl="0" algn="l">
              <a:lnSpc>
                <a:spcPct val="115000"/>
              </a:lnSpc>
              <a:spcBef>
                <a:spcPts val="0"/>
              </a:spcBef>
              <a:spcAft>
                <a:spcPts val="0"/>
              </a:spcAft>
              <a:buClr>
                <a:schemeClr val="dk1"/>
              </a:buClr>
              <a:buSzPts val="1500"/>
              <a:buChar char="●"/>
            </a:pPr>
            <a:r>
              <a:rPr b="1" lang="en" sz="1500">
                <a:solidFill>
                  <a:schemeClr val="dk1"/>
                </a:solidFill>
              </a:rPr>
              <a:t>Literary Advocate:</a:t>
            </a:r>
            <a:r>
              <a:rPr lang="en" sz="1500">
                <a:solidFill>
                  <a:schemeClr val="dk1"/>
                </a:solidFill>
              </a:rPr>
              <a:t> Published works promoting humanism, equality, and education.</a:t>
            </a:r>
            <a:endParaRPr sz="1500">
              <a:solidFill>
                <a:schemeClr val="dk1"/>
              </a:solidFill>
            </a:endParaRPr>
          </a:p>
          <a:p>
            <a:pPr indent="-323850" lvl="0" marL="457200" rtl="0" algn="l">
              <a:lnSpc>
                <a:spcPct val="115000"/>
              </a:lnSpc>
              <a:spcBef>
                <a:spcPts val="0"/>
              </a:spcBef>
              <a:spcAft>
                <a:spcPts val="0"/>
              </a:spcAft>
              <a:buClr>
                <a:schemeClr val="dk1"/>
              </a:buClr>
              <a:buSzPts val="1500"/>
              <a:buChar char="●"/>
            </a:pPr>
            <a:r>
              <a:rPr b="1" lang="en" sz="1500">
                <a:solidFill>
                  <a:schemeClr val="dk1"/>
                </a:solidFill>
              </a:rPr>
              <a:t>Resilience:</a:t>
            </a:r>
            <a:r>
              <a:rPr lang="en" sz="1500">
                <a:solidFill>
                  <a:schemeClr val="dk1"/>
                </a:solidFill>
              </a:rPr>
              <a:t> Overcame severe harassment to champion women's education and rights.</a:t>
            </a:r>
            <a:endParaRPr sz="1500">
              <a:solidFill>
                <a:schemeClr val="dk1"/>
              </a:solidFill>
            </a:endParaRPr>
          </a:p>
          <a:p>
            <a:pPr indent="0" lvl="0" marL="0" rtl="0" algn="l">
              <a:lnSpc>
                <a:spcPct val="115000"/>
              </a:lnSpc>
              <a:spcBef>
                <a:spcPts val="1200"/>
              </a:spcBef>
              <a:spcAft>
                <a:spcPts val="1200"/>
              </a:spcAft>
              <a:buNone/>
            </a:pPr>
            <a:r>
              <a:rPr b="1" lang="en" sz="1500">
                <a:solidFill>
                  <a:schemeClr val="dk1"/>
                </a:solidFill>
              </a:rPr>
              <a:t>Conclusion:</a:t>
            </a:r>
            <a:r>
              <a:rPr lang="en" sz="1500">
                <a:solidFill>
                  <a:schemeClr val="dk1"/>
                </a:solidFill>
              </a:rPr>
              <a:t> Savitribai Phule's efforts in education and social reform have left a lasting impact on gender equality, inspiring continued efforts towards social transformation.</a:t>
            </a:r>
            <a:endParaRPr b="1" sz="1500">
              <a:solidFill>
                <a:schemeClr val="dk1"/>
              </a:solidFill>
            </a:endParaRPr>
          </a:p>
        </p:txBody>
      </p:sp>
      <p:sp>
        <p:nvSpPr>
          <p:cNvPr id="283" name="Google Shape;283;p31"/>
          <p:cNvSpPr txBox="1"/>
          <p:nvPr/>
        </p:nvSpPr>
        <p:spPr>
          <a:xfrm>
            <a:off x="2057400" y="304800"/>
            <a:ext cx="3000000" cy="4617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600"/>
              </a:spcBef>
              <a:spcAft>
                <a:spcPts val="600"/>
              </a:spcAft>
              <a:buNone/>
            </a:pPr>
            <a:r>
              <a:rPr lang="en" sz="1800">
                <a:solidFill>
                  <a:schemeClr val="dk1"/>
                </a:solidFill>
                <a:latin typeface="Calibri"/>
                <a:ea typeface="Calibri"/>
                <a:cs typeface="Calibri"/>
                <a:sym typeface="Calibri"/>
              </a:rPr>
              <a:t>(Cont..)</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32"/>
          <p:cNvSpPr txBox="1"/>
          <p:nvPr>
            <p:ph type="ctrTitle"/>
          </p:nvPr>
        </p:nvSpPr>
        <p:spPr>
          <a:xfrm>
            <a:off x="306900" y="742950"/>
            <a:ext cx="8427000" cy="3526200"/>
          </a:xfrm>
          <a:prstGeom prst="rect">
            <a:avLst/>
          </a:prstGeom>
        </p:spPr>
        <p:txBody>
          <a:bodyPr anchorCtr="0" anchor="t" bIns="45700" lIns="91425" spcFirstLastPara="1" rIns="91425" wrap="square" tIns="45700">
            <a:noAutofit/>
          </a:bodyPr>
          <a:lstStyle/>
          <a:p>
            <a:pPr indent="0" lvl="0" marL="0" rtl="0" algn="l">
              <a:lnSpc>
                <a:spcPct val="115000"/>
              </a:lnSpc>
              <a:spcBef>
                <a:spcPts val="600"/>
              </a:spcBef>
              <a:spcAft>
                <a:spcPts val="0"/>
              </a:spcAft>
              <a:buNone/>
            </a:pPr>
            <a:r>
              <a:rPr b="1" i="1" lang="en" sz="3200">
                <a:solidFill>
                  <a:schemeClr val="dk1"/>
                </a:solidFill>
                <a:latin typeface="Calibri"/>
                <a:ea typeface="Calibri"/>
                <a:cs typeface="Calibri"/>
                <a:sym typeface="Calibri"/>
              </a:rPr>
              <a:t>Wha</a:t>
            </a:r>
            <a:r>
              <a:rPr b="1" i="1" lang="en" sz="3200">
                <a:solidFill>
                  <a:schemeClr val="dk1"/>
                </a:solidFill>
                <a:latin typeface="Calibri"/>
                <a:ea typeface="Calibri"/>
                <a:cs typeface="Calibri"/>
                <a:sym typeface="Calibri"/>
              </a:rPr>
              <a:t>t were the major teachings of Guru Nanak? Explain their relevance in the contemporary world. </a:t>
            </a:r>
            <a:endParaRPr b="1" i="1" sz="3200">
              <a:solidFill>
                <a:schemeClr val="dk1"/>
              </a:solidFill>
              <a:latin typeface="Calibri"/>
              <a:ea typeface="Calibri"/>
              <a:cs typeface="Calibri"/>
              <a:sym typeface="Calibri"/>
            </a:endParaRPr>
          </a:p>
          <a:p>
            <a:pPr indent="0" lvl="0" marL="0" rtl="0" algn="just">
              <a:lnSpc>
                <a:spcPct val="100000"/>
              </a:lnSpc>
              <a:spcBef>
                <a:spcPts val="600"/>
              </a:spcBef>
              <a:spcAft>
                <a:spcPts val="0"/>
              </a:spcAft>
              <a:buNone/>
            </a:pPr>
            <a:r>
              <a:t/>
            </a:r>
            <a:endParaRPr b="1" i="1" sz="1600">
              <a:solidFill>
                <a:schemeClr val="dk1"/>
              </a:solidFill>
              <a:latin typeface="Arial"/>
              <a:ea typeface="Arial"/>
              <a:cs typeface="Arial"/>
              <a:sym typeface="Arial"/>
            </a:endParaRPr>
          </a:p>
          <a:p>
            <a:pPr indent="0" lvl="0" marL="0" rtl="0" algn="just">
              <a:lnSpc>
                <a:spcPct val="100000"/>
              </a:lnSpc>
              <a:spcBef>
                <a:spcPts val="0"/>
              </a:spcBef>
              <a:spcAft>
                <a:spcPts val="0"/>
              </a:spcAft>
              <a:buClr>
                <a:schemeClr val="dk1"/>
              </a:buClr>
              <a:buSzPts val="1100"/>
              <a:buFont typeface="Arial"/>
              <a:buNone/>
            </a:pPr>
            <a:r>
              <a:rPr b="1" i="1" lang="en" sz="1600">
                <a:solidFill>
                  <a:schemeClr val="dk1"/>
                </a:solidFill>
                <a:latin typeface="Arial"/>
                <a:ea typeface="Arial"/>
                <a:cs typeface="Arial"/>
                <a:sym typeface="Arial"/>
              </a:rPr>
              <a:t>Approach:</a:t>
            </a:r>
            <a:endParaRPr b="1" i="1" sz="1600">
              <a:solidFill>
                <a:schemeClr val="dk1"/>
              </a:solidFill>
              <a:latin typeface="Arial"/>
              <a:ea typeface="Arial"/>
              <a:cs typeface="Arial"/>
              <a:sym typeface="Arial"/>
            </a:endParaRPr>
          </a:p>
          <a:p>
            <a:pPr indent="-228600" lvl="0" marL="685800" rtl="0" algn="just">
              <a:lnSpc>
                <a:spcPct val="100000"/>
              </a:lnSpc>
              <a:spcBef>
                <a:spcPts val="0"/>
              </a:spcBef>
              <a:spcAft>
                <a:spcPts val="0"/>
              </a:spcAft>
              <a:buClr>
                <a:schemeClr val="dk1"/>
              </a:buClr>
              <a:buSzPts val="1100"/>
              <a:buFont typeface="Arial"/>
              <a:buNone/>
            </a:pPr>
            <a:r>
              <a:rPr lang="en" sz="1600">
                <a:solidFill>
                  <a:schemeClr val="dk1"/>
                </a:solidFill>
                <a:latin typeface="Arial"/>
                <a:ea typeface="Arial"/>
                <a:cs typeface="Arial"/>
                <a:sym typeface="Arial"/>
              </a:rPr>
              <a:t>·</a:t>
            </a:r>
            <a:r>
              <a:rPr lang="en" sz="1200">
                <a:solidFill>
                  <a:schemeClr val="dk1"/>
                </a:solidFill>
                <a:latin typeface="Times New Roman"/>
                <a:ea typeface="Times New Roman"/>
                <a:cs typeface="Times New Roman"/>
                <a:sym typeface="Times New Roman"/>
              </a:rPr>
              <a:t>   	</a:t>
            </a:r>
            <a:r>
              <a:rPr lang="en" sz="1600">
                <a:solidFill>
                  <a:schemeClr val="dk1"/>
                </a:solidFill>
                <a:latin typeface="Arial"/>
                <a:ea typeface="Arial"/>
                <a:cs typeface="Arial"/>
                <a:sym typeface="Arial"/>
              </a:rPr>
              <a:t>Start by telling who Guru Nanak was and what his major philosophy was.</a:t>
            </a:r>
            <a:endParaRPr sz="1600">
              <a:solidFill>
                <a:schemeClr val="dk1"/>
              </a:solidFill>
              <a:latin typeface="Arial"/>
              <a:ea typeface="Arial"/>
              <a:cs typeface="Arial"/>
              <a:sym typeface="Arial"/>
            </a:endParaRPr>
          </a:p>
          <a:p>
            <a:pPr indent="-228600" lvl="0" marL="685800" rtl="0" algn="just">
              <a:lnSpc>
                <a:spcPct val="100000"/>
              </a:lnSpc>
              <a:spcBef>
                <a:spcPts val="0"/>
              </a:spcBef>
              <a:spcAft>
                <a:spcPts val="0"/>
              </a:spcAft>
              <a:buClr>
                <a:schemeClr val="dk1"/>
              </a:buClr>
              <a:buSzPts val="1100"/>
              <a:buFont typeface="Arial"/>
              <a:buNone/>
            </a:pPr>
            <a:r>
              <a:rPr lang="en" sz="1600">
                <a:solidFill>
                  <a:schemeClr val="dk1"/>
                </a:solidFill>
                <a:latin typeface="Arial"/>
                <a:ea typeface="Arial"/>
                <a:cs typeface="Arial"/>
                <a:sym typeface="Arial"/>
              </a:rPr>
              <a:t>·</a:t>
            </a:r>
            <a:r>
              <a:rPr lang="en" sz="1200">
                <a:solidFill>
                  <a:schemeClr val="dk1"/>
                </a:solidFill>
                <a:latin typeface="Times New Roman"/>
                <a:ea typeface="Times New Roman"/>
                <a:cs typeface="Times New Roman"/>
                <a:sym typeface="Times New Roman"/>
              </a:rPr>
              <a:t>   	</a:t>
            </a:r>
            <a:r>
              <a:rPr lang="en" sz="1600">
                <a:solidFill>
                  <a:schemeClr val="dk1"/>
                </a:solidFill>
                <a:latin typeface="Arial"/>
                <a:ea typeface="Arial"/>
                <a:cs typeface="Arial"/>
                <a:sym typeface="Arial"/>
              </a:rPr>
              <a:t>List down his major teaching and present day relevance.</a:t>
            </a:r>
            <a:endParaRPr sz="1600">
              <a:solidFill>
                <a:schemeClr val="dk1"/>
              </a:solidFill>
              <a:latin typeface="Arial"/>
              <a:ea typeface="Arial"/>
              <a:cs typeface="Arial"/>
              <a:sym typeface="Arial"/>
            </a:endParaRPr>
          </a:p>
          <a:p>
            <a:pPr indent="-228600" lvl="0" marL="685800" rtl="0" algn="just">
              <a:lnSpc>
                <a:spcPct val="100000"/>
              </a:lnSpc>
              <a:spcBef>
                <a:spcPts val="0"/>
              </a:spcBef>
              <a:spcAft>
                <a:spcPts val="0"/>
              </a:spcAft>
              <a:buClr>
                <a:schemeClr val="dk1"/>
              </a:buClr>
              <a:buSzPts val="1100"/>
              <a:buFont typeface="Arial"/>
              <a:buNone/>
            </a:pPr>
            <a:r>
              <a:rPr lang="en" sz="1600">
                <a:solidFill>
                  <a:schemeClr val="dk1"/>
                </a:solidFill>
                <a:latin typeface="Arial"/>
                <a:ea typeface="Arial"/>
                <a:cs typeface="Arial"/>
                <a:sym typeface="Arial"/>
              </a:rPr>
              <a:t>·</a:t>
            </a:r>
            <a:r>
              <a:rPr lang="en" sz="1200">
                <a:solidFill>
                  <a:schemeClr val="dk1"/>
                </a:solidFill>
                <a:latin typeface="Times New Roman"/>
                <a:ea typeface="Times New Roman"/>
                <a:cs typeface="Times New Roman"/>
                <a:sym typeface="Times New Roman"/>
              </a:rPr>
              <a:t>   	</a:t>
            </a:r>
            <a:r>
              <a:rPr lang="en" sz="1600">
                <a:solidFill>
                  <a:schemeClr val="dk1"/>
                </a:solidFill>
                <a:latin typeface="Arial"/>
                <a:ea typeface="Arial"/>
                <a:cs typeface="Arial"/>
                <a:sym typeface="Arial"/>
              </a:rPr>
              <a:t>Conclude accordingly</a:t>
            </a:r>
            <a:endParaRPr sz="1600">
              <a:solidFill>
                <a:schemeClr val="dk1"/>
              </a:solidFill>
              <a:latin typeface="Arial"/>
              <a:ea typeface="Arial"/>
              <a:cs typeface="Arial"/>
              <a:sym typeface="Arial"/>
            </a:endParaRPr>
          </a:p>
          <a:p>
            <a:pPr indent="0" lvl="0" marL="0" rtl="0" algn="l">
              <a:lnSpc>
                <a:spcPct val="115000"/>
              </a:lnSpc>
              <a:spcBef>
                <a:spcPts val="600"/>
              </a:spcBef>
              <a:spcAft>
                <a:spcPts val="600"/>
              </a:spcAft>
              <a:buNone/>
            </a:pPr>
            <a:r>
              <a:t/>
            </a:r>
            <a:endParaRPr b="1" i="1" sz="3200">
              <a:solidFill>
                <a:schemeClr val="dk1"/>
              </a:solidFill>
              <a:latin typeface="Calibri"/>
              <a:ea typeface="Calibri"/>
              <a:cs typeface="Calibri"/>
              <a:sym typeface="Calibri"/>
            </a:endParaRPr>
          </a:p>
        </p:txBody>
      </p:sp>
      <p:sp>
        <p:nvSpPr>
          <p:cNvPr id="289" name="Google Shape;289;p32"/>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290" name="Google Shape;290;p32"/>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pic>
        <p:nvPicPr>
          <p:cNvPr id="291" name="Google Shape;291;p32"/>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292" name="Google Shape;292;p32"/>
          <p:cNvSpPr/>
          <p:nvPr/>
        </p:nvSpPr>
        <p:spPr>
          <a:xfrm>
            <a:off x="76200" y="90275"/>
            <a:ext cx="15666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2023</a:t>
            </a:r>
            <a:endParaRPr b="1" i="0" sz="2800" u="none" cap="none" strike="noStrike">
              <a:solidFill>
                <a:srgbClr val="FFFFFF"/>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33"/>
          <p:cNvSpPr txBox="1"/>
          <p:nvPr>
            <p:ph idx="1" type="subTitle"/>
          </p:nvPr>
        </p:nvSpPr>
        <p:spPr>
          <a:xfrm>
            <a:off x="112450" y="513475"/>
            <a:ext cx="8897100" cy="4172100"/>
          </a:xfrm>
          <a:prstGeom prst="rect">
            <a:avLst/>
          </a:prstGeom>
        </p:spPr>
        <p:txBody>
          <a:bodyPr anchorCtr="0" anchor="t" bIns="45700" lIns="91425" spcFirstLastPara="1" rIns="91425" wrap="square" tIns="45700">
            <a:normAutofit/>
          </a:bodyPr>
          <a:lstStyle/>
          <a:p>
            <a:pPr indent="0" lvl="0" marL="0" rtl="0" algn="just">
              <a:lnSpc>
                <a:spcPct val="115000"/>
              </a:lnSpc>
              <a:spcBef>
                <a:spcPts val="600"/>
              </a:spcBef>
              <a:spcAft>
                <a:spcPts val="0"/>
              </a:spcAft>
              <a:buNone/>
            </a:pPr>
            <a:r>
              <a:t/>
            </a:r>
            <a:endParaRPr b="1" sz="700">
              <a:solidFill>
                <a:schemeClr val="dk1"/>
              </a:solidFill>
              <a:latin typeface="Calibri"/>
              <a:ea typeface="Calibri"/>
              <a:cs typeface="Calibri"/>
              <a:sym typeface="Calibri"/>
            </a:endParaRPr>
          </a:p>
          <a:p>
            <a:pPr indent="0" lvl="0" marL="0" rtl="0" algn="l">
              <a:lnSpc>
                <a:spcPct val="150000"/>
              </a:lnSpc>
              <a:spcBef>
                <a:spcPts val="1200"/>
              </a:spcBef>
              <a:spcAft>
                <a:spcPts val="0"/>
              </a:spcAft>
              <a:buNone/>
            </a:pPr>
            <a:r>
              <a:rPr b="1" lang="en" sz="1400">
                <a:solidFill>
                  <a:schemeClr val="dk1"/>
                </a:solidFill>
                <a:latin typeface="Calibri"/>
                <a:ea typeface="Calibri"/>
                <a:cs typeface="Calibri"/>
                <a:sym typeface="Calibri"/>
              </a:rPr>
              <a:t>Introduction: </a:t>
            </a:r>
            <a:r>
              <a:rPr lang="en" sz="1400">
                <a:solidFill>
                  <a:schemeClr val="dk1"/>
                </a:solidFill>
                <a:latin typeface="Calibri"/>
                <a:ea typeface="Calibri"/>
                <a:cs typeface="Calibri"/>
                <a:sym typeface="Calibri"/>
              </a:rPr>
              <a:t>Guru Nanak: Founder of Sikhism, advocating a life of equality, truth, and righteousness.</a:t>
            </a:r>
            <a:endParaRPr sz="1400">
              <a:solidFill>
                <a:schemeClr val="dk1"/>
              </a:solidFill>
              <a:latin typeface="Calibri"/>
              <a:ea typeface="Calibri"/>
              <a:cs typeface="Calibri"/>
              <a:sym typeface="Calibri"/>
            </a:endParaRPr>
          </a:p>
          <a:p>
            <a:pPr indent="0" lvl="0" marL="0" rtl="0" algn="l">
              <a:lnSpc>
                <a:spcPct val="150000"/>
              </a:lnSpc>
              <a:spcBef>
                <a:spcPts val="1200"/>
              </a:spcBef>
              <a:spcAft>
                <a:spcPts val="0"/>
              </a:spcAft>
              <a:buNone/>
            </a:pPr>
            <a:r>
              <a:rPr b="1" lang="en" sz="1400">
                <a:solidFill>
                  <a:schemeClr val="dk1"/>
                </a:solidFill>
                <a:latin typeface="Calibri"/>
                <a:ea typeface="Calibri"/>
                <a:cs typeface="Calibri"/>
                <a:sym typeface="Calibri"/>
              </a:rPr>
              <a:t>Key Teachings and Relevance</a:t>
            </a:r>
            <a:endParaRPr b="1" sz="1400">
              <a:solidFill>
                <a:schemeClr val="dk1"/>
              </a:solidFill>
              <a:latin typeface="Calibri"/>
              <a:ea typeface="Calibri"/>
              <a:cs typeface="Calibri"/>
              <a:sym typeface="Calibri"/>
            </a:endParaRPr>
          </a:p>
          <a:p>
            <a:pPr indent="-317500" lvl="0" marL="457200" rtl="0" algn="l">
              <a:lnSpc>
                <a:spcPct val="115000"/>
              </a:lnSpc>
              <a:spcBef>
                <a:spcPts val="20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Ek Onkar (One God): Promotes unity across religious divisions, emphasizing a universal divine truth.</a:t>
            </a:r>
            <a:endParaRPr sz="1400">
              <a:solidFill>
                <a:schemeClr val="dk1"/>
              </a:solidFill>
              <a:latin typeface="Calibri"/>
              <a:ea typeface="Calibri"/>
              <a:cs typeface="Calibri"/>
              <a:sym typeface="Calibri"/>
            </a:endParaRPr>
          </a:p>
          <a:p>
            <a:pPr indent="-317500" lvl="0" marL="457200" rtl="0" algn="l">
              <a:lnSpc>
                <a:spcPct val="115000"/>
              </a:lnSpc>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Equality of All Humans: Opposed caste system, relevant in combating racism, casteism, and gender discrimination.</a:t>
            </a:r>
            <a:endParaRPr sz="1400">
              <a:solidFill>
                <a:schemeClr val="dk1"/>
              </a:solidFill>
              <a:latin typeface="Calibri"/>
              <a:ea typeface="Calibri"/>
              <a:cs typeface="Calibri"/>
              <a:sym typeface="Calibri"/>
            </a:endParaRPr>
          </a:p>
          <a:p>
            <a:pPr indent="-317500" lvl="0" marL="457200" rtl="0" algn="l">
              <a:lnSpc>
                <a:spcPct val="115000"/>
              </a:lnSpc>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Honest Living and Sharing: Advocates integrity and generosity, countering materialism and unethical practices.</a:t>
            </a:r>
            <a:endParaRPr sz="1400">
              <a:solidFill>
                <a:schemeClr val="dk1"/>
              </a:solidFill>
              <a:latin typeface="Calibri"/>
              <a:ea typeface="Calibri"/>
              <a:cs typeface="Calibri"/>
              <a:sym typeface="Calibri"/>
            </a:endParaRPr>
          </a:p>
          <a:p>
            <a:pPr indent="-317500" lvl="0" marL="457200" rtl="0" algn="l">
              <a:lnSpc>
                <a:spcPct val="115000"/>
              </a:lnSpc>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Welfare of All (Sarbat da bhala): Emphasizes selfless service, pertinent in addressing global crises.</a:t>
            </a:r>
            <a:endParaRPr sz="1400">
              <a:solidFill>
                <a:schemeClr val="dk1"/>
              </a:solidFill>
              <a:latin typeface="Calibri"/>
              <a:ea typeface="Calibri"/>
              <a:cs typeface="Calibri"/>
              <a:sym typeface="Calibri"/>
            </a:endParaRPr>
          </a:p>
          <a:p>
            <a:pPr indent="-317500" lvl="0" marL="457200" rtl="0" algn="l">
              <a:lnSpc>
                <a:spcPct val="115000"/>
              </a:lnSpc>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Opposition to Ritualism: Fosters authentic spirituality over blind rituals, promoting unity.</a:t>
            </a:r>
            <a:endParaRPr sz="1400">
              <a:solidFill>
                <a:schemeClr val="dk1"/>
              </a:solidFill>
              <a:latin typeface="Calibri"/>
              <a:ea typeface="Calibri"/>
              <a:cs typeface="Calibri"/>
              <a:sym typeface="Calibri"/>
            </a:endParaRPr>
          </a:p>
          <a:p>
            <a:pPr indent="-317500" lvl="0" marL="457200" rtl="0" algn="l">
              <a:lnSpc>
                <a:spcPct val="115000"/>
              </a:lnSpc>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Gender Equality: Speaks against female oppression, aligning with global gender equality movements.</a:t>
            </a:r>
            <a:endParaRPr sz="1400">
              <a:solidFill>
                <a:schemeClr val="dk1"/>
              </a:solidFill>
              <a:latin typeface="Calibri"/>
              <a:ea typeface="Calibri"/>
              <a:cs typeface="Calibri"/>
              <a:sym typeface="Calibri"/>
            </a:endParaRPr>
          </a:p>
          <a:p>
            <a:pPr indent="-317500" lvl="0" marL="457200" rtl="0" algn="l">
              <a:lnSpc>
                <a:spcPct val="115000"/>
              </a:lnSpc>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Walking in God’s Will: Encourages acceptance of divine order, offering solace in a world of anxieties.</a:t>
            </a:r>
            <a:endParaRPr sz="1400">
              <a:solidFill>
                <a:schemeClr val="dk1"/>
              </a:solidFill>
              <a:latin typeface="Calibri"/>
              <a:ea typeface="Calibri"/>
              <a:cs typeface="Calibri"/>
              <a:sym typeface="Calibri"/>
            </a:endParaRPr>
          </a:p>
          <a:p>
            <a:pPr indent="0" lvl="0" marL="0" rtl="0" algn="l">
              <a:lnSpc>
                <a:spcPct val="150000"/>
              </a:lnSpc>
              <a:spcBef>
                <a:spcPts val="1500"/>
              </a:spcBef>
              <a:spcAft>
                <a:spcPts val="200"/>
              </a:spcAft>
              <a:buNone/>
            </a:pPr>
            <a:r>
              <a:rPr b="1" lang="en" sz="1400">
                <a:solidFill>
                  <a:schemeClr val="dk1"/>
                </a:solidFill>
                <a:latin typeface="Calibri"/>
                <a:ea typeface="Calibri"/>
                <a:cs typeface="Calibri"/>
                <a:sym typeface="Calibri"/>
              </a:rPr>
              <a:t>Conclusion: </a:t>
            </a:r>
            <a:r>
              <a:rPr lang="en" sz="1400">
                <a:solidFill>
                  <a:schemeClr val="dk1"/>
                </a:solidFill>
                <a:latin typeface="Calibri"/>
                <a:ea typeface="Calibri"/>
                <a:cs typeface="Calibri"/>
                <a:sym typeface="Calibri"/>
              </a:rPr>
              <a:t>Guru Nanak’s teachings offer timeless wisdom, guiding towards a more inclusive, compassionate, and united world.</a:t>
            </a:r>
            <a:endParaRPr sz="1100">
              <a:solidFill>
                <a:schemeClr val="dk1"/>
              </a:solidFill>
              <a:latin typeface="Calibri"/>
              <a:ea typeface="Calibri"/>
              <a:cs typeface="Calibri"/>
              <a:sym typeface="Calibri"/>
            </a:endParaRPr>
          </a:p>
        </p:txBody>
      </p:sp>
      <p:sp>
        <p:nvSpPr>
          <p:cNvPr id="298" name="Google Shape;298;p33"/>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299" name="Google Shape;299;p33"/>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cxnSp>
        <p:nvCxnSpPr>
          <p:cNvPr id="300" name="Google Shape;300;p33"/>
          <p:cNvCxnSpPr/>
          <p:nvPr/>
        </p:nvCxnSpPr>
        <p:spPr>
          <a:xfrm>
            <a:off x="4092300" y="3100075"/>
            <a:ext cx="0" cy="0"/>
          </a:xfrm>
          <a:prstGeom prst="straightConnector1">
            <a:avLst/>
          </a:prstGeom>
          <a:noFill/>
          <a:ln cap="flat" cmpd="sng" w="9525">
            <a:solidFill>
              <a:schemeClr val="dk2"/>
            </a:solidFill>
            <a:prstDash val="solid"/>
            <a:round/>
            <a:headEnd len="med" w="med" type="none"/>
            <a:tailEnd len="med" w="med" type="none"/>
          </a:ln>
        </p:spPr>
      </p:cxnSp>
      <p:pic>
        <p:nvPicPr>
          <p:cNvPr id="301" name="Google Shape;301;p33"/>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302" name="Google Shape;302;p33"/>
          <p:cNvSpPr txBox="1"/>
          <p:nvPr>
            <p:ph type="ctrTitle"/>
          </p:nvPr>
        </p:nvSpPr>
        <p:spPr>
          <a:xfrm>
            <a:off x="381000" y="105475"/>
            <a:ext cx="8037600" cy="408000"/>
          </a:xfrm>
          <a:prstGeom prst="rect">
            <a:avLst/>
          </a:prstGeom>
        </p:spPr>
        <p:txBody>
          <a:bodyPr anchorCtr="0" anchor="b" bIns="45700" lIns="91425" spcFirstLastPara="1" rIns="91425" wrap="square" tIns="45700">
            <a:noAutofit/>
          </a:bodyPr>
          <a:lstStyle/>
          <a:p>
            <a:pPr indent="0" lvl="0" marL="914400" rtl="0" algn="l">
              <a:lnSpc>
                <a:spcPct val="115000"/>
              </a:lnSpc>
              <a:spcBef>
                <a:spcPts val="600"/>
              </a:spcBef>
              <a:spcAft>
                <a:spcPts val="600"/>
              </a:spcAft>
              <a:buNone/>
            </a:pPr>
            <a:r>
              <a:rPr b="1" lang="en" sz="1300">
                <a:solidFill>
                  <a:schemeClr val="dk1"/>
                </a:solidFill>
                <a:latin typeface="Calibri"/>
                <a:ea typeface="Calibri"/>
                <a:cs typeface="Calibri"/>
                <a:sym typeface="Calibri"/>
              </a:rPr>
              <a:t> What were the major teachings of Guru Nanak? Explain their relevance in the contemporary world. </a:t>
            </a:r>
            <a:endParaRPr b="1" sz="1300">
              <a:solidFill>
                <a:schemeClr val="dk1"/>
              </a:solidFill>
              <a:latin typeface="Calibri"/>
              <a:ea typeface="Calibri"/>
              <a:cs typeface="Calibri"/>
              <a:sym typeface="Calibri"/>
            </a:endParaRPr>
          </a:p>
        </p:txBody>
      </p:sp>
      <p:sp>
        <p:nvSpPr>
          <p:cNvPr id="303" name="Google Shape;303;p33"/>
          <p:cNvSpPr/>
          <p:nvPr/>
        </p:nvSpPr>
        <p:spPr>
          <a:xfrm>
            <a:off x="76200" y="90275"/>
            <a:ext cx="12072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500">
                <a:solidFill>
                  <a:srgbClr val="FFFFFF"/>
                </a:solidFill>
              </a:rPr>
              <a:t>UPSC 2023</a:t>
            </a:r>
            <a:endParaRPr b="1" i="0" sz="2500" u="none" cap="none" strike="noStrike">
              <a:solidFill>
                <a:srgbClr val="FFFFFF"/>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34"/>
          <p:cNvSpPr txBox="1"/>
          <p:nvPr>
            <p:ph type="ctrTitle"/>
          </p:nvPr>
        </p:nvSpPr>
        <p:spPr>
          <a:xfrm>
            <a:off x="457200" y="536638"/>
            <a:ext cx="7772400" cy="4209000"/>
          </a:xfrm>
          <a:prstGeom prst="rect">
            <a:avLst/>
          </a:prstGeom>
        </p:spPr>
        <p:txBody>
          <a:bodyPr anchorCtr="0" anchor="ctr" bIns="45700" lIns="91425" spcFirstLastPara="1" rIns="91425" wrap="square" tIns="45700">
            <a:noAutofit/>
          </a:bodyPr>
          <a:lstStyle/>
          <a:p>
            <a:pPr indent="0" lvl="0" marL="0" rtl="0" algn="l">
              <a:lnSpc>
                <a:spcPct val="115000"/>
              </a:lnSpc>
              <a:spcBef>
                <a:spcPts val="0"/>
              </a:spcBef>
              <a:spcAft>
                <a:spcPts val="0"/>
              </a:spcAft>
              <a:buNone/>
            </a:pPr>
            <a:r>
              <a:rPr b="1" lang="en" sz="2300">
                <a:solidFill>
                  <a:schemeClr val="dk1"/>
                </a:solidFill>
                <a:latin typeface="Calibri"/>
                <a:ea typeface="Calibri"/>
                <a:cs typeface="Calibri"/>
                <a:sym typeface="Calibri"/>
              </a:rPr>
              <a:t>What teachings of Buddha are most relevant today and why? Discuss. (150 words)</a:t>
            </a:r>
            <a:endParaRPr b="1" sz="23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sz="1100">
              <a:solidFill>
                <a:schemeClr val="dk1"/>
              </a:solidFill>
              <a:latin typeface="Calibri"/>
              <a:ea typeface="Calibri"/>
              <a:cs typeface="Calibri"/>
              <a:sym typeface="Calibri"/>
            </a:endParaRPr>
          </a:p>
          <a:p>
            <a:pPr indent="0" lvl="0" marL="457200" rtl="0" algn="just">
              <a:lnSpc>
                <a:spcPct val="115000"/>
              </a:lnSpc>
              <a:spcBef>
                <a:spcPts val="0"/>
              </a:spcBef>
              <a:spcAft>
                <a:spcPts val="0"/>
              </a:spcAft>
              <a:buNone/>
            </a:pPr>
            <a:r>
              <a:rPr b="1" lang="en" sz="1500">
                <a:solidFill>
                  <a:schemeClr val="dk1"/>
                </a:solidFill>
                <a:latin typeface="Arial"/>
                <a:ea typeface="Arial"/>
                <a:cs typeface="Arial"/>
                <a:sym typeface="Arial"/>
              </a:rPr>
              <a:t>Approach:</a:t>
            </a:r>
            <a:endParaRPr b="1" sz="1500">
              <a:solidFill>
                <a:schemeClr val="dk1"/>
              </a:solidFill>
              <a:latin typeface="Arial"/>
              <a:ea typeface="Arial"/>
              <a:cs typeface="Arial"/>
              <a:sym typeface="Arial"/>
            </a:endParaRPr>
          </a:p>
          <a:p>
            <a:pPr indent="-228600" lvl="0" marL="457200" rtl="0" algn="just">
              <a:lnSpc>
                <a:spcPct val="115000"/>
              </a:lnSpc>
              <a:spcBef>
                <a:spcPts val="0"/>
              </a:spcBef>
              <a:spcAft>
                <a:spcPts val="0"/>
              </a:spcAft>
              <a:buNone/>
            </a:pPr>
            <a:r>
              <a:rPr lang="en" sz="1500">
                <a:solidFill>
                  <a:schemeClr val="dk1"/>
                </a:solidFill>
                <a:latin typeface="Arial"/>
                <a:ea typeface="Arial"/>
                <a:cs typeface="Arial"/>
                <a:sym typeface="Arial"/>
              </a:rPr>
              <a:t>·</a:t>
            </a:r>
            <a:r>
              <a:rPr lang="en" sz="1100">
                <a:solidFill>
                  <a:schemeClr val="dk1"/>
                </a:solidFill>
                <a:latin typeface="Times New Roman"/>
                <a:ea typeface="Times New Roman"/>
                <a:cs typeface="Times New Roman"/>
                <a:sym typeface="Times New Roman"/>
              </a:rPr>
              <a:t>   	</a:t>
            </a:r>
            <a:r>
              <a:rPr lang="en" sz="1500">
                <a:solidFill>
                  <a:schemeClr val="dk1"/>
                </a:solidFill>
                <a:latin typeface="Arial"/>
                <a:ea typeface="Arial"/>
                <a:cs typeface="Arial"/>
                <a:sym typeface="Arial"/>
              </a:rPr>
              <a:t>Briefly highlight Buddha’s teaching and his role as a moral philosopher.</a:t>
            </a:r>
            <a:endParaRPr sz="1500">
              <a:solidFill>
                <a:schemeClr val="dk1"/>
              </a:solidFill>
              <a:latin typeface="Arial"/>
              <a:ea typeface="Arial"/>
              <a:cs typeface="Arial"/>
              <a:sym typeface="Arial"/>
            </a:endParaRPr>
          </a:p>
          <a:p>
            <a:pPr indent="-228600" lvl="0" marL="457200" rtl="0" algn="just">
              <a:lnSpc>
                <a:spcPct val="115000"/>
              </a:lnSpc>
              <a:spcBef>
                <a:spcPts val="0"/>
              </a:spcBef>
              <a:spcAft>
                <a:spcPts val="0"/>
              </a:spcAft>
              <a:buNone/>
            </a:pPr>
            <a:r>
              <a:rPr lang="en" sz="1500">
                <a:solidFill>
                  <a:schemeClr val="dk1"/>
                </a:solidFill>
                <a:latin typeface="Arial"/>
                <a:ea typeface="Arial"/>
                <a:cs typeface="Arial"/>
                <a:sym typeface="Arial"/>
              </a:rPr>
              <a:t>·</a:t>
            </a:r>
            <a:r>
              <a:rPr lang="en" sz="1100">
                <a:solidFill>
                  <a:schemeClr val="dk1"/>
                </a:solidFill>
                <a:latin typeface="Times New Roman"/>
                <a:ea typeface="Times New Roman"/>
                <a:cs typeface="Times New Roman"/>
                <a:sym typeface="Times New Roman"/>
              </a:rPr>
              <a:t>   	</a:t>
            </a:r>
            <a:r>
              <a:rPr lang="en" sz="1500">
                <a:solidFill>
                  <a:schemeClr val="dk1"/>
                </a:solidFill>
                <a:latin typeface="Arial"/>
                <a:ea typeface="Arial"/>
                <a:cs typeface="Arial"/>
                <a:sym typeface="Arial"/>
              </a:rPr>
              <a:t>Discuss his ideas like non-violence, middle path and their contemporary relevance.</a:t>
            </a:r>
            <a:endParaRPr sz="1500">
              <a:solidFill>
                <a:schemeClr val="dk1"/>
              </a:solidFill>
              <a:latin typeface="Arial"/>
              <a:ea typeface="Arial"/>
              <a:cs typeface="Arial"/>
              <a:sym typeface="Arial"/>
            </a:endParaRPr>
          </a:p>
          <a:p>
            <a:pPr indent="-228600" lvl="0" marL="457200" rtl="0" algn="just">
              <a:lnSpc>
                <a:spcPct val="115000"/>
              </a:lnSpc>
              <a:spcBef>
                <a:spcPts val="0"/>
              </a:spcBef>
              <a:spcAft>
                <a:spcPts val="0"/>
              </a:spcAft>
              <a:buNone/>
            </a:pPr>
            <a:r>
              <a:rPr lang="en" sz="1500">
                <a:solidFill>
                  <a:schemeClr val="dk1"/>
                </a:solidFill>
                <a:latin typeface="Arial"/>
                <a:ea typeface="Arial"/>
                <a:cs typeface="Arial"/>
                <a:sym typeface="Arial"/>
              </a:rPr>
              <a:t>·</a:t>
            </a:r>
            <a:r>
              <a:rPr lang="en" sz="1100">
                <a:solidFill>
                  <a:schemeClr val="dk1"/>
                </a:solidFill>
                <a:latin typeface="Times New Roman"/>
                <a:ea typeface="Times New Roman"/>
                <a:cs typeface="Times New Roman"/>
                <a:sym typeface="Times New Roman"/>
              </a:rPr>
              <a:t>   	</a:t>
            </a:r>
            <a:r>
              <a:rPr lang="en" sz="1500">
                <a:solidFill>
                  <a:schemeClr val="dk1"/>
                </a:solidFill>
                <a:latin typeface="Arial"/>
                <a:ea typeface="Arial"/>
                <a:cs typeface="Arial"/>
                <a:sym typeface="Arial"/>
              </a:rPr>
              <a:t>Mention how his teachings inspired great leaders like Gandhiji. </a:t>
            </a:r>
            <a:endParaRPr sz="1500">
              <a:solidFill>
                <a:schemeClr val="dk1"/>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100">
              <a:solidFill>
                <a:schemeClr val="dk1"/>
              </a:solidFill>
              <a:latin typeface="Calibri"/>
              <a:ea typeface="Calibri"/>
              <a:cs typeface="Calibri"/>
              <a:sym typeface="Calibri"/>
            </a:endParaRPr>
          </a:p>
        </p:txBody>
      </p:sp>
      <p:sp>
        <p:nvSpPr>
          <p:cNvPr id="309" name="Google Shape;309;p34"/>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310" name="Google Shape;310;p34"/>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pic>
        <p:nvPicPr>
          <p:cNvPr id="311" name="Google Shape;311;p34"/>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312" name="Google Shape;312;p34"/>
          <p:cNvSpPr/>
          <p:nvPr/>
        </p:nvSpPr>
        <p:spPr>
          <a:xfrm>
            <a:off x="76200" y="90275"/>
            <a:ext cx="15666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2020</a:t>
            </a:r>
            <a:endParaRPr b="1" i="0" sz="2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sp>
        <p:nvSpPr>
          <p:cNvPr id="57" name="Google Shape;57;p8"/>
          <p:cNvSpPr txBox="1"/>
          <p:nvPr>
            <p:ph idx="1" type="subTitle"/>
          </p:nvPr>
        </p:nvSpPr>
        <p:spPr>
          <a:xfrm>
            <a:off x="112450" y="41525"/>
            <a:ext cx="8897100" cy="4644300"/>
          </a:xfrm>
          <a:prstGeom prst="rect">
            <a:avLst/>
          </a:prstGeom>
        </p:spPr>
        <p:txBody>
          <a:bodyPr anchorCtr="0" anchor="t" bIns="45700" lIns="91425" spcFirstLastPara="1" rIns="91425" wrap="square" tIns="45700">
            <a:normAutofit fontScale="77500" lnSpcReduction="20000"/>
          </a:bodyPr>
          <a:lstStyle/>
          <a:p>
            <a:pPr indent="0" lvl="0" marL="0" rtl="0" algn="just">
              <a:lnSpc>
                <a:spcPct val="115000"/>
              </a:lnSpc>
              <a:spcBef>
                <a:spcPts val="600"/>
              </a:spcBef>
              <a:spcAft>
                <a:spcPts val="0"/>
              </a:spcAft>
              <a:buNone/>
            </a:pPr>
            <a:r>
              <a:rPr b="1" lang="en" sz="1800">
                <a:solidFill>
                  <a:schemeClr val="dk1"/>
                </a:solidFill>
                <a:latin typeface="Calibri"/>
                <a:ea typeface="Calibri"/>
                <a:cs typeface="Calibri"/>
                <a:sym typeface="Calibri"/>
              </a:rPr>
              <a:t>Approach </a:t>
            </a:r>
            <a:r>
              <a:rPr lang="en" sz="1800">
                <a:solidFill>
                  <a:schemeClr val="dk1"/>
                </a:solidFill>
                <a:latin typeface="Calibri"/>
                <a:ea typeface="Calibri"/>
                <a:cs typeface="Calibri"/>
                <a:sym typeface="Calibri"/>
              </a:rPr>
              <a:t>:</a:t>
            </a:r>
            <a:r>
              <a:rPr lang="en" sz="1800">
                <a:solidFill>
                  <a:schemeClr val="dk1"/>
                </a:solidFill>
                <a:latin typeface="Times New Roman"/>
                <a:ea typeface="Times New Roman"/>
                <a:cs typeface="Times New Roman"/>
                <a:sym typeface="Times New Roman"/>
              </a:rPr>
              <a:t>   </a:t>
            </a:r>
            <a:endParaRPr b="1" sz="1400">
              <a:solidFill>
                <a:schemeClr val="dk1"/>
              </a:solidFill>
              <a:latin typeface="Calibri"/>
              <a:ea typeface="Calibri"/>
              <a:cs typeface="Calibri"/>
              <a:sym typeface="Calibri"/>
            </a:endParaRPr>
          </a:p>
          <a:p>
            <a:pPr indent="-297497" lvl="0" marL="457200" rtl="0" algn="l">
              <a:lnSpc>
                <a:spcPct val="100000"/>
              </a:lnSpc>
              <a:spcBef>
                <a:spcPts val="600"/>
              </a:spcBef>
              <a:spcAft>
                <a:spcPts val="0"/>
              </a:spcAft>
              <a:buClr>
                <a:schemeClr val="dk1"/>
              </a:buClr>
              <a:buSzPct val="100000"/>
              <a:buFont typeface="Calibri"/>
              <a:buChar char="●"/>
            </a:pPr>
            <a:r>
              <a:rPr b="1" lang="en" sz="1400">
                <a:solidFill>
                  <a:schemeClr val="dk1"/>
                </a:solidFill>
                <a:latin typeface="Calibri"/>
                <a:ea typeface="Calibri"/>
                <a:cs typeface="Calibri"/>
                <a:sym typeface="Calibri"/>
              </a:rPr>
              <a:t>Introduction : </a:t>
            </a:r>
            <a:r>
              <a:rPr lang="en" sz="1200">
                <a:solidFill>
                  <a:srgbClr val="374151"/>
                </a:solidFill>
                <a:latin typeface="Roboto"/>
                <a:ea typeface="Roboto"/>
                <a:cs typeface="Roboto"/>
                <a:sym typeface="Roboto"/>
              </a:rPr>
              <a:t>Moral intuition and reasoning are distinct yet integral aspects of ethical decision-making, each influencing </a:t>
            </a:r>
            <a:endParaRPr sz="1200">
              <a:solidFill>
                <a:srgbClr val="374151"/>
              </a:solidFill>
              <a:latin typeface="Roboto"/>
              <a:ea typeface="Roboto"/>
              <a:cs typeface="Roboto"/>
              <a:sym typeface="Roboto"/>
            </a:endParaRPr>
          </a:p>
          <a:p>
            <a:pPr indent="0" lvl="0" marL="457200" rtl="0" algn="l">
              <a:lnSpc>
                <a:spcPct val="100000"/>
              </a:lnSpc>
              <a:spcBef>
                <a:spcPts val="480"/>
              </a:spcBef>
              <a:spcAft>
                <a:spcPts val="0"/>
              </a:spcAft>
              <a:buNone/>
            </a:pPr>
            <a:r>
              <a:rPr lang="en" sz="1200">
                <a:solidFill>
                  <a:srgbClr val="374151"/>
                </a:solidFill>
                <a:latin typeface="Roboto"/>
                <a:ea typeface="Roboto"/>
                <a:cs typeface="Roboto"/>
                <a:sym typeface="Roboto"/>
              </a:rPr>
              <a:t>moral judgments in unique ways</a:t>
            </a:r>
            <a:endParaRPr sz="1200">
              <a:solidFill>
                <a:schemeClr val="dk1"/>
              </a:solidFill>
              <a:latin typeface="Roboto"/>
              <a:ea typeface="Roboto"/>
              <a:cs typeface="Roboto"/>
              <a:sym typeface="Roboto"/>
            </a:endParaRPr>
          </a:p>
          <a:p>
            <a:pPr indent="-287655" lvl="0" marL="457200" rtl="0" algn="l">
              <a:lnSpc>
                <a:spcPct val="100000"/>
              </a:lnSpc>
              <a:spcBef>
                <a:spcPts val="1200"/>
              </a:spcBef>
              <a:spcAft>
                <a:spcPts val="0"/>
              </a:spcAft>
              <a:buClr>
                <a:schemeClr val="dk1"/>
              </a:buClr>
              <a:buSzPct val="100000"/>
              <a:buFont typeface="Roboto"/>
              <a:buChar char="●"/>
            </a:pPr>
            <a:r>
              <a:rPr lang="en" sz="1200">
                <a:solidFill>
                  <a:schemeClr val="dk1"/>
                </a:solidFill>
                <a:latin typeface="Roboto"/>
                <a:ea typeface="Roboto"/>
                <a:cs typeface="Roboto"/>
                <a:sym typeface="Roboto"/>
              </a:rPr>
              <a:t>Moral intuition vs Moral reasoning </a:t>
            </a:r>
            <a:endParaRPr sz="1200">
              <a:solidFill>
                <a:schemeClr val="dk1"/>
              </a:solidFill>
              <a:latin typeface="Roboto"/>
              <a:ea typeface="Roboto"/>
              <a:cs typeface="Roboto"/>
              <a:sym typeface="Roboto"/>
            </a:endParaRPr>
          </a:p>
          <a:p>
            <a:pPr indent="0" lvl="0" marL="457200" rtl="0" algn="l">
              <a:lnSpc>
                <a:spcPct val="100000"/>
              </a:lnSpc>
              <a:spcBef>
                <a:spcPts val="1200"/>
              </a:spcBef>
              <a:spcAft>
                <a:spcPts val="0"/>
              </a:spcAft>
              <a:buNone/>
            </a:pPr>
            <a:r>
              <a:t/>
            </a:r>
            <a:endParaRPr sz="1200">
              <a:solidFill>
                <a:schemeClr val="dk1"/>
              </a:solidFill>
              <a:latin typeface="Roboto"/>
              <a:ea typeface="Roboto"/>
              <a:cs typeface="Roboto"/>
              <a:sym typeface="Roboto"/>
            </a:endParaRPr>
          </a:p>
          <a:p>
            <a:pPr indent="0" lvl="0" marL="0" rtl="0" algn="l">
              <a:lnSpc>
                <a:spcPct val="150000"/>
              </a:lnSpc>
              <a:spcBef>
                <a:spcPts val="1200"/>
              </a:spcBef>
              <a:spcAft>
                <a:spcPts val="0"/>
              </a:spcAft>
              <a:buNone/>
            </a:pPr>
            <a:r>
              <a:t/>
            </a:r>
            <a:endParaRPr sz="1200">
              <a:solidFill>
                <a:schemeClr val="dk1"/>
              </a:solidFill>
              <a:latin typeface="Roboto"/>
              <a:ea typeface="Roboto"/>
              <a:cs typeface="Roboto"/>
              <a:sym typeface="Roboto"/>
            </a:endParaRPr>
          </a:p>
          <a:p>
            <a:pPr indent="0" lvl="0" marL="0" rtl="0" algn="l">
              <a:lnSpc>
                <a:spcPct val="150000"/>
              </a:lnSpc>
              <a:spcBef>
                <a:spcPts val="1200"/>
              </a:spcBef>
              <a:spcAft>
                <a:spcPts val="0"/>
              </a:spcAft>
              <a:buNone/>
            </a:pPr>
            <a:r>
              <a:t/>
            </a:r>
            <a:endParaRPr sz="1200">
              <a:solidFill>
                <a:schemeClr val="dk1"/>
              </a:solidFill>
              <a:latin typeface="Roboto"/>
              <a:ea typeface="Roboto"/>
              <a:cs typeface="Roboto"/>
              <a:sym typeface="Roboto"/>
            </a:endParaRPr>
          </a:p>
          <a:p>
            <a:pPr indent="0" lvl="0" marL="0" rtl="0" algn="l">
              <a:lnSpc>
                <a:spcPct val="150000"/>
              </a:lnSpc>
              <a:spcBef>
                <a:spcPts val="1200"/>
              </a:spcBef>
              <a:spcAft>
                <a:spcPts val="0"/>
              </a:spcAft>
              <a:buNone/>
            </a:pPr>
            <a:r>
              <a:t/>
            </a:r>
            <a:endParaRPr sz="1200">
              <a:solidFill>
                <a:schemeClr val="dk1"/>
              </a:solidFill>
              <a:latin typeface="Roboto"/>
              <a:ea typeface="Roboto"/>
              <a:cs typeface="Roboto"/>
              <a:sym typeface="Roboto"/>
            </a:endParaRPr>
          </a:p>
          <a:p>
            <a:pPr indent="0" lvl="0" marL="0" rtl="0" algn="l">
              <a:lnSpc>
                <a:spcPct val="150000"/>
              </a:lnSpc>
              <a:spcBef>
                <a:spcPts val="1200"/>
              </a:spcBef>
              <a:spcAft>
                <a:spcPts val="0"/>
              </a:spcAft>
              <a:buNone/>
            </a:pPr>
            <a:r>
              <a:t/>
            </a:r>
            <a:endParaRPr sz="1200">
              <a:solidFill>
                <a:schemeClr val="dk1"/>
              </a:solidFill>
              <a:latin typeface="Roboto"/>
              <a:ea typeface="Roboto"/>
              <a:cs typeface="Roboto"/>
              <a:sym typeface="Roboto"/>
            </a:endParaRPr>
          </a:p>
          <a:p>
            <a:pPr indent="0" lvl="0" marL="0" rtl="0" algn="l">
              <a:spcBef>
                <a:spcPts val="480"/>
              </a:spcBef>
              <a:spcAft>
                <a:spcPts val="0"/>
              </a:spcAft>
              <a:buNone/>
            </a:pPr>
            <a:r>
              <a:t/>
            </a:r>
            <a:endParaRPr b="1" sz="1400">
              <a:solidFill>
                <a:schemeClr val="dk1"/>
              </a:solidFill>
              <a:latin typeface="Calibri"/>
              <a:ea typeface="Calibri"/>
              <a:cs typeface="Calibri"/>
              <a:sym typeface="Calibri"/>
            </a:endParaRPr>
          </a:p>
          <a:p>
            <a:pPr indent="0" lvl="0" marL="0" rtl="0" algn="l">
              <a:spcBef>
                <a:spcPts val="480"/>
              </a:spcBef>
              <a:spcAft>
                <a:spcPts val="0"/>
              </a:spcAft>
              <a:buNone/>
            </a:pPr>
            <a:r>
              <a:t/>
            </a:r>
            <a:endParaRPr b="1" sz="1400">
              <a:solidFill>
                <a:schemeClr val="dk1"/>
              </a:solidFill>
              <a:latin typeface="Calibri"/>
              <a:ea typeface="Calibri"/>
              <a:cs typeface="Calibri"/>
              <a:sym typeface="Calibri"/>
            </a:endParaRPr>
          </a:p>
          <a:p>
            <a:pPr indent="0" lvl="0" marL="0" rtl="0" algn="l">
              <a:spcBef>
                <a:spcPts val="480"/>
              </a:spcBef>
              <a:spcAft>
                <a:spcPts val="0"/>
              </a:spcAft>
              <a:buNone/>
            </a:pPr>
            <a:r>
              <a:t/>
            </a:r>
            <a:endParaRPr b="1" sz="1400">
              <a:solidFill>
                <a:schemeClr val="dk1"/>
              </a:solidFill>
              <a:latin typeface="Calibri"/>
              <a:ea typeface="Calibri"/>
              <a:cs typeface="Calibri"/>
              <a:sym typeface="Calibri"/>
            </a:endParaRPr>
          </a:p>
          <a:p>
            <a:pPr indent="0" lvl="0" marL="0" rtl="0" algn="l">
              <a:spcBef>
                <a:spcPts val="480"/>
              </a:spcBef>
              <a:spcAft>
                <a:spcPts val="0"/>
              </a:spcAft>
              <a:buNone/>
            </a:pPr>
            <a:r>
              <a:t/>
            </a:r>
            <a:endParaRPr b="1" sz="1400">
              <a:solidFill>
                <a:schemeClr val="dk1"/>
              </a:solidFill>
              <a:latin typeface="Calibri"/>
              <a:ea typeface="Calibri"/>
              <a:cs typeface="Calibri"/>
              <a:sym typeface="Calibri"/>
            </a:endParaRPr>
          </a:p>
          <a:p>
            <a:pPr indent="0" lvl="0" marL="0" rtl="0" algn="l">
              <a:spcBef>
                <a:spcPts val="480"/>
              </a:spcBef>
              <a:spcAft>
                <a:spcPts val="0"/>
              </a:spcAft>
              <a:buNone/>
            </a:pPr>
            <a:r>
              <a:t/>
            </a:r>
            <a:endParaRPr b="1" sz="1400">
              <a:solidFill>
                <a:schemeClr val="dk1"/>
              </a:solidFill>
              <a:latin typeface="Calibri"/>
              <a:ea typeface="Calibri"/>
              <a:cs typeface="Calibri"/>
              <a:sym typeface="Calibri"/>
            </a:endParaRPr>
          </a:p>
          <a:p>
            <a:pPr indent="0" lvl="0" marL="0" rtl="0" algn="l">
              <a:spcBef>
                <a:spcPts val="480"/>
              </a:spcBef>
              <a:spcAft>
                <a:spcPts val="0"/>
              </a:spcAft>
              <a:buNone/>
            </a:pPr>
            <a:r>
              <a:t/>
            </a:r>
            <a:endParaRPr b="1" sz="1400">
              <a:solidFill>
                <a:schemeClr val="dk1"/>
              </a:solidFill>
              <a:latin typeface="Calibri"/>
              <a:ea typeface="Calibri"/>
              <a:cs typeface="Calibri"/>
              <a:sym typeface="Calibri"/>
            </a:endParaRPr>
          </a:p>
          <a:p>
            <a:pPr indent="0" lvl="0" marL="0" rtl="0" algn="l">
              <a:spcBef>
                <a:spcPts val="480"/>
              </a:spcBef>
              <a:spcAft>
                <a:spcPts val="0"/>
              </a:spcAft>
              <a:buNone/>
            </a:pPr>
            <a:r>
              <a:t/>
            </a:r>
            <a:endParaRPr b="1" sz="1400">
              <a:solidFill>
                <a:schemeClr val="dk1"/>
              </a:solidFill>
              <a:latin typeface="Calibri"/>
              <a:ea typeface="Calibri"/>
              <a:cs typeface="Calibri"/>
              <a:sym typeface="Calibri"/>
            </a:endParaRPr>
          </a:p>
          <a:p>
            <a:pPr indent="0" lvl="0" marL="457200" rtl="0" algn="l">
              <a:spcBef>
                <a:spcPts val="480"/>
              </a:spcBef>
              <a:spcAft>
                <a:spcPts val="0"/>
              </a:spcAft>
              <a:buNone/>
            </a:pPr>
            <a:r>
              <a:t/>
            </a:r>
            <a:endParaRPr b="1" sz="1400">
              <a:solidFill>
                <a:schemeClr val="dk1"/>
              </a:solidFill>
              <a:latin typeface="Calibri"/>
              <a:ea typeface="Calibri"/>
              <a:cs typeface="Calibri"/>
              <a:sym typeface="Calibri"/>
            </a:endParaRPr>
          </a:p>
          <a:p>
            <a:pPr indent="0" lvl="0" marL="457200" rtl="0" algn="l">
              <a:spcBef>
                <a:spcPts val="480"/>
              </a:spcBef>
              <a:spcAft>
                <a:spcPts val="0"/>
              </a:spcAft>
              <a:buNone/>
            </a:pPr>
            <a:r>
              <a:t/>
            </a:r>
            <a:endParaRPr sz="1400">
              <a:solidFill>
                <a:schemeClr val="dk1"/>
              </a:solidFill>
              <a:latin typeface="Calibri"/>
              <a:ea typeface="Calibri"/>
              <a:cs typeface="Calibri"/>
              <a:sym typeface="Calibri"/>
            </a:endParaRPr>
          </a:p>
          <a:p>
            <a:pPr indent="-297497" lvl="0" marL="457200" rtl="0" algn="l">
              <a:spcBef>
                <a:spcPts val="480"/>
              </a:spcBef>
              <a:spcAft>
                <a:spcPts val="0"/>
              </a:spcAft>
              <a:buClr>
                <a:schemeClr val="dk1"/>
              </a:buClr>
              <a:buSzPct val="100000"/>
              <a:buFont typeface="Calibri"/>
              <a:buChar char="●"/>
            </a:pPr>
            <a:r>
              <a:rPr b="1" lang="en" sz="1400">
                <a:solidFill>
                  <a:schemeClr val="dk1"/>
                </a:solidFill>
                <a:latin typeface="Calibri"/>
                <a:ea typeface="Calibri"/>
                <a:cs typeface="Calibri"/>
                <a:sym typeface="Calibri"/>
              </a:rPr>
              <a:t>Conclusion</a:t>
            </a:r>
            <a:r>
              <a:rPr lang="en" sz="1400">
                <a:solidFill>
                  <a:schemeClr val="dk1"/>
                </a:solidFill>
                <a:latin typeface="Calibri"/>
                <a:ea typeface="Calibri"/>
                <a:cs typeface="Calibri"/>
                <a:sym typeface="Calibri"/>
              </a:rPr>
              <a:t>: Moral intuition and moral reasoning complement each other, enriching ethical decision-making by fostering both empathy and rationality for more thoughtful and compassionate choices.</a:t>
            </a:r>
            <a:endParaRPr sz="1400">
              <a:solidFill>
                <a:schemeClr val="dk1"/>
              </a:solidFill>
              <a:latin typeface="Calibri"/>
              <a:ea typeface="Calibri"/>
              <a:cs typeface="Calibri"/>
              <a:sym typeface="Calibri"/>
            </a:endParaRPr>
          </a:p>
        </p:txBody>
      </p:sp>
      <p:sp>
        <p:nvSpPr>
          <p:cNvPr id="58" name="Google Shape;58;p8"/>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59" name="Google Shape;59;p8"/>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cxnSp>
        <p:nvCxnSpPr>
          <p:cNvPr id="60" name="Google Shape;60;p8"/>
          <p:cNvCxnSpPr/>
          <p:nvPr/>
        </p:nvCxnSpPr>
        <p:spPr>
          <a:xfrm>
            <a:off x="4092300" y="3100075"/>
            <a:ext cx="0" cy="0"/>
          </a:xfrm>
          <a:prstGeom prst="straightConnector1">
            <a:avLst/>
          </a:prstGeom>
          <a:noFill/>
          <a:ln cap="flat" cmpd="sng" w="9525">
            <a:solidFill>
              <a:schemeClr val="dk2"/>
            </a:solidFill>
            <a:prstDash val="solid"/>
            <a:round/>
            <a:headEnd len="med" w="med" type="none"/>
            <a:tailEnd len="med" w="med" type="none"/>
          </a:ln>
        </p:spPr>
      </p:cxnSp>
      <p:pic>
        <p:nvPicPr>
          <p:cNvPr id="61" name="Google Shape;61;p8"/>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graphicFrame>
        <p:nvGraphicFramePr>
          <p:cNvPr id="62" name="Google Shape;62;p8"/>
          <p:cNvGraphicFramePr/>
          <p:nvPr/>
        </p:nvGraphicFramePr>
        <p:xfrm>
          <a:off x="152400" y="1044100"/>
          <a:ext cx="3000000" cy="3000000"/>
        </p:xfrm>
        <a:graphic>
          <a:graphicData uri="http://schemas.openxmlformats.org/drawingml/2006/table">
            <a:tbl>
              <a:tblPr>
                <a:noFill/>
                <a:tableStyleId>{0B309365-41AF-4B73-8C09-CDA962994407}</a:tableStyleId>
              </a:tblPr>
              <a:tblGrid>
                <a:gridCol w="856350"/>
                <a:gridCol w="3402725"/>
                <a:gridCol w="4553125"/>
              </a:tblGrid>
              <a:tr h="340600">
                <a:tc>
                  <a:txBody>
                    <a:bodyPr/>
                    <a:lstStyle/>
                    <a:p>
                      <a:pPr indent="0" lvl="0" marL="0" rtl="0" algn="l">
                        <a:spcBef>
                          <a:spcPts val="0"/>
                        </a:spcBef>
                        <a:spcAft>
                          <a:spcPts val="0"/>
                        </a:spcAft>
                        <a:buNone/>
                      </a:pPr>
                      <a:r>
                        <a:t/>
                      </a:r>
                      <a:endParaRPr sz="1000">
                        <a:latin typeface="Calibri"/>
                        <a:ea typeface="Calibri"/>
                        <a:cs typeface="Calibri"/>
                        <a:sym typeface="Calibri"/>
                      </a:endParaRPr>
                    </a:p>
                  </a:txBody>
                  <a:tcPr marT="91425" marB="91425" marR="91425" marL="91425"/>
                </a:tc>
                <a:tc>
                  <a:txBody>
                    <a:bodyPr/>
                    <a:lstStyle/>
                    <a:p>
                      <a:pPr indent="0" lvl="0" marL="0" rtl="0" algn="l">
                        <a:spcBef>
                          <a:spcPts val="480"/>
                        </a:spcBef>
                        <a:spcAft>
                          <a:spcPts val="0"/>
                        </a:spcAft>
                        <a:buNone/>
                      </a:pPr>
                      <a:r>
                        <a:rPr b="1" lang="en" sz="1200">
                          <a:solidFill>
                            <a:schemeClr val="dk1"/>
                          </a:solidFill>
                          <a:latin typeface="Calibri"/>
                          <a:ea typeface="Calibri"/>
                          <a:cs typeface="Calibri"/>
                          <a:sym typeface="Calibri"/>
                        </a:rPr>
                        <a:t>Moral intuition</a:t>
                      </a:r>
                      <a:endParaRPr b="1">
                        <a:solidFill>
                          <a:schemeClr val="dk1"/>
                        </a:solidFill>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b="1" lang="en" sz="1250">
                          <a:solidFill>
                            <a:schemeClr val="dk1"/>
                          </a:solidFill>
                          <a:latin typeface="Calibri"/>
                          <a:ea typeface="Calibri"/>
                          <a:cs typeface="Calibri"/>
                          <a:sym typeface="Calibri"/>
                        </a:rPr>
                        <a:t>Moral Reasoning</a:t>
                      </a:r>
                      <a:endParaRPr b="1" sz="1600">
                        <a:solidFill>
                          <a:schemeClr val="dk1"/>
                        </a:solidFill>
                        <a:latin typeface="Calibri"/>
                        <a:ea typeface="Calibri"/>
                        <a:cs typeface="Calibri"/>
                        <a:sym typeface="Calibri"/>
                      </a:endParaRPr>
                    </a:p>
                  </a:txBody>
                  <a:tcPr marT="91425" marB="91425" marR="91425" marL="91425"/>
                </a:tc>
              </a:tr>
              <a:tr h="458750">
                <a:tc>
                  <a:txBody>
                    <a:bodyPr/>
                    <a:lstStyle/>
                    <a:p>
                      <a:pPr indent="0" lvl="0" marL="0" rtl="0" algn="l">
                        <a:spcBef>
                          <a:spcPts val="0"/>
                        </a:spcBef>
                        <a:spcAft>
                          <a:spcPts val="0"/>
                        </a:spcAft>
                        <a:buNone/>
                      </a:pPr>
                      <a:r>
                        <a:rPr b="1" lang="en" sz="1000">
                          <a:latin typeface="Calibri"/>
                          <a:ea typeface="Calibri"/>
                          <a:cs typeface="Calibri"/>
                          <a:sym typeface="Calibri"/>
                        </a:rPr>
                        <a:t>Definition</a:t>
                      </a:r>
                      <a:endParaRPr b="1" sz="10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 sz="1050">
                          <a:solidFill>
                            <a:schemeClr val="dk1"/>
                          </a:solidFill>
                          <a:latin typeface="Calibri"/>
                          <a:ea typeface="Calibri"/>
                          <a:cs typeface="Calibri"/>
                          <a:sym typeface="Calibri"/>
                        </a:rPr>
                        <a:t>Instant judgments without conscious reasoning. Eg: Immediate urge to help someone in danger.</a:t>
                      </a:r>
                      <a:endParaRPr>
                        <a:solidFill>
                          <a:schemeClr val="dk1"/>
                        </a:solidFill>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 sz="1050">
                          <a:solidFill>
                            <a:schemeClr val="dk1"/>
                          </a:solidFill>
                          <a:latin typeface="Calibri"/>
                          <a:ea typeface="Calibri"/>
                          <a:cs typeface="Calibri"/>
                          <a:sym typeface="Calibri"/>
                        </a:rPr>
                        <a:t>Conscious, deliberative process. Eg: Analyzing the ethics of the death penalty</a:t>
                      </a:r>
                      <a:endParaRPr>
                        <a:solidFill>
                          <a:schemeClr val="dk1"/>
                        </a:solidFill>
                        <a:latin typeface="Calibri"/>
                        <a:ea typeface="Calibri"/>
                        <a:cs typeface="Calibri"/>
                        <a:sym typeface="Calibri"/>
                      </a:endParaRPr>
                    </a:p>
                  </a:txBody>
                  <a:tcPr marT="91425" marB="91425" marR="91425" marL="91425"/>
                </a:tc>
              </a:tr>
              <a:tr h="458750">
                <a:tc>
                  <a:txBody>
                    <a:bodyPr/>
                    <a:lstStyle/>
                    <a:p>
                      <a:pPr indent="0" lvl="0" marL="0" rtl="0" algn="l">
                        <a:spcBef>
                          <a:spcPts val="0"/>
                        </a:spcBef>
                        <a:spcAft>
                          <a:spcPts val="0"/>
                        </a:spcAft>
                        <a:buNone/>
                      </a:pPr>
                      <a:r>
                        <a:rPr b="1" lang="en" sz="1000">
                          <a:latin typeface="Calibri"/>
                          <a:ea typeface="Calibri"/>
                          <a:cs typeface="Calibri"/>
                          <a:sym typeface="Calibri"/>
                        </a:rPr>
                        <a:t>Decision taking time</a:t>
                      </a:r>
                      <a:endParaRPr b="1" sz="10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 sz="1050">
                          <a:solidFill>
                            <a:schemeClr val="dk1"/>
                          </a:solidFill>
                          <a:latin typeface="Calibri"/>
                          <a:ea typeface="Calibri"/>
                          <a:cs typeface="Calibri"/>
                          <a:sym typeface="Calibri"/>
                        </a:rPr>
                        <a:t>Fast, automatic. Eg: India's immediate aid to Pakistan during floods.</a:t>
                      </a:r>
                      <a:endParaRPr>
                        <a:solidFill>
                          <a:schemeClr val="dk1"/>
                        </a:solidFill>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 sz="1050">
                          <a:solidFill>
                            <a:schemeClr val="dk1"/>
                          </a:solidFill>
                          <a:latin typeface="Calibri"/>
                          <a:ea typeface="Calibri"/>
                          <a:cs typeface="Calibri"/>
                          <a:sym typeface="Calibri"/>
                        </a:rPr>
                        <a:t>Slow, deliberate. Eg: India’s strategic response to Taliban takeover in Afghanistan</a:t>
                      </a:r>
                      <a:endParaRPr>
                        <a:solidFill>
                          <a:schemeClr val="dk1"/>
                        </a:solidFill>
                        <a:latin typeface="Calibri"/>
                        <a:ea typeface="Calibri"/>
                        <a:cs typeface="Calibri"/>
                        <a:sym typeface="Calibri"/>
                      </a:endParaRPr>
                    </a:p>
                  </a:txBody>
                  <a:tcPr marT="91425" marB="91425" marR="91425" marL="91425"/>
                </a:tc>
              </a:tr>
              <a:tr h="477050">
                <a:tc>
                  <a:txBody>
                    <a:bodyPr/>
                    <a:lstStyle/>
                    <a:p>
                      <a:pPr indent="0" lvl="0" marL="0" rtl="0" algn="l">
                        <a:spcBef>
                          <a:spcPts val="0"/>
                        </a:spcBef>
                        <a:spcAft>
                          <a:spcPts val="0"/>
                        </a:spcAft>
                        <a:buNone/>
                      </a:pPr>
                      <a:r>
                        <a:rPr b="1" lang="en" sz="1000">
                          <a:latin typeface="Calibri"/>
                          <a:ea typeface="Calibri"/>
                          <a:cs typeface="Calibri"/>
                          <a:sym typeface="Calibri"/>
                        </a:rPr>
                        <a:t>Principles</a:t>
                      </a:r>
                      <a:endParaRPr b="1" sz="10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 sz="1050">
                          <a:solidFill>
                            <a:schemeClr val="dk1"/>
                          </a:solidFill>
                          <a:latin typeface="Calibri"/>
                          <a:ea typeface="Calibri"/>
                          <a:cs typeface="Calibri"/>
                          <a:sym typeface="Calibri"/>
                        </a:rPr>
                        <a:t>Culturally driven, rigid. Eg: Emotional response to child labor</a:t>
                      </a:r>
                      <a:endParaRPr>
                        <a:solidFill>
                          <a:schemeClr val="dk1"/>
                        </a:solidFill>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 sz="1050">
                          <a:solidFill>
                            <a:schemeClr val="dk1"/>
                          </a:solidFill>
                          <a:latin typeface="Calibri"/>
                          <a:ea typeface="Calibri"/>
                          <a:cs typeface="Calibri"/>
                          <a:sym typeface="Calibri"/>
                        </a:rPr>
                        <a:t>Principled, consistent with moral commitments. Eg: Equitable distribution of medical resources during a crisis.</a:t>
                      </a:r>
                      <a:endParaRPr>
                        <a:solidFill>
                          <a:schemeClr val="dk1"/>
                        </a:solidFill>
                        <a:latin typeface="Calibri"/>
                        <a:ea typeface="Calibri"/>
                        <a:cs typeface="Calibri"/>
                        <a:sym typeface="Calibri"/>
                      </a:endParaRPr>
                    </a:p>
                  </a:txBody>
                  <a:tcPr marT="91425" marB="91425" marR="91425" marL="91425"/>
                </a:tc>
              </a:tr>
              <a:tr h="458750">
                <a:tc>
                  <a:txBody>
                    <a:bodyPr/>
                    <a:lstStyle/>
                    <a:p>
                      <a:pPr indent="0" lvl="0" marL="0" rtl="0" algn="l">
                        <a:spcBef>
                          <a:spcPts val="0"/>
                        </a:spcBef>
                        <a:spcAft>
                          <a:spcPts val="0"/>
                        </a:spcAft>
                        <a:buNone/>
                      </a:pPr>
                      <a:r>
                        <a:rPr b="1" lang="en" sz="1000">
                          <a:latin typeface="Calibri"/>
                          <a:ea typeface="Calibri"/>
                          <a:cs typeface="Calibri"/>
                          <a:sym typeface="Calibri"/>
                        </a:rPr>
                        <a:t>Factors influencing</a:t>
                      </a:r>
                      <a:endParaRPr b="1" sz="10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 sz="1050">
                          <a:solidFill>
                            <a:schemeClr val="dk1"/>
                          </a:solidFill>
                          <a:latin typeface="Calibri"/>
                          <a:ea typeface="Calibri"/>
                          <a:cs typeface="Calibri"/>
                          <a:sym typeface="Calibri"/>
                        </a:rPr>
                        <a:t>Socioeconomic status, education, experiences. Eg: Protests after the Nirbhaya case.</a:t>
                      </a:r>
                      <a:endParaRPr>
                        <a:solidFill>
                          <a:schemeClr val="dk1"/>
                        </a:solidFill>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 sz="1050">
                          <a:solidFill>
                            <a:schemeClr val="dk1"/>
                          </a:solidFill>
                          <a:latin typeface="Calibri"/>
                          <a:ea typeface="Calibri"/>
                          <a:cs typeface="Calibri"/>
                          <a:sym typeface="Calibri"/>
                        </a:rPr>
                        <a:t>Logic and justification, overriding intuition. Eg: Gandhi's reasoning for non-violence.</a:t>
                      </a:r>
                      <a:endParaRPr>
                        <a:solidFill>
                          <a:schemeClr val="dk1"/>
                        </a:solidFill>
                        <a:latin typeface="Calibri"/>
                        <a:ea typeface="Calibri"/>
                        <a:cs typeface="Calibri"/>
                        <a:sym typeface="Calibri"/>
                      </a:endParaRPr>
                    </a:p>
                  </a:txBody>
                  <a:tcPr marT="91425" marB="91425" marR="91425" marL="91425"/>
                </a:tc>
              </a:tr>
              <a:tr h="361900">
                <a:tc>
                  <a:txBody>
                    <a:bodyPr/>
                    <a:lstStyle/>
                    <a:p>
                      <a:pPr indent="0" lvl="0" marL="0" rtl="0" algn="l">
                        <a:spcBef>
                          <a:spcPts val="0"/>
                        </a:spcBef>
                        <a:spcAft>
                          <a:spcPts val="0"/>
                        </a:spcAft>
                        <a:buNone/>
                      </a:pPr>
                      <a:r>
                        <a:rPr b="1" lang="en" sz="1000">
                          <a:latin typeface="Calibri"/>
                          <a:ea typeface="Calibri"/>
                          <a:cs typeface="Calibri"/>
                          <a:sym typeface="Calibri"/>
                        </a:rPr>
                        <a:t>Biasness</a:t>
                      </a:r>
                      <a:endParaRPr b="1" sz="10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 sz="1050">
                          <a:solidFill>
                            <a:schemeClr val="dk1"/>
                          </a:solidFill>
                          <a:latin typeface="Calibri"/>
                          <a:ea typeface="Calibri"/>
                          <a:cs typeface="Calibri"/>
                          <a:sym typeface="Calibri"/>
                        </a:rPr>
                        <a:t>Prone to biases. Eg: Religious bias in communal disputes.</a:t>
                      </a:r>
                      <a:endParaRPr>
                        <a:solidFill>
                          <a:schemeClr val="dk1"/>
                        </a:solidFill>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 sz="1050">
                          <a:solidFill>
                            <a:schemeClr val="dk1"/>
                          </a:solidFill>
                          <a:latin typeface="Calibri"/>
                          <a:ea typeface="Calibri"/>
                          <a:cs typeface="Calibri"/>
                          <a:sym typeface="Calibri"/>
                        </a:rPr>
                        <a:t>Reduced bias, critical evaluation. Eg: Evidence-based sentencing in justice</a:t>
                      </a:r>
                      <a:endParaRPr>
                        <a:solidFill>
                          <a:schemeClr val="dk1"/>
                        </a:solidFill>
                        <a:latin typeface="Calibri"/>
                        <a:ea typeface="Calibri"/>
                        <a:cs typeface="Calibri"/>
                        <a:sym typeface="Calibri"/>
                      </a:endParaRPr>
                    </a:p>
                  </a:txBody>
                  <a:tcPr marT="91425" marB="91425" marR="91425" marL="91425"/>
                </a:tc>
              </a:tr>
              <a:tr h="408975">
                <a:tc>
                  <a:txBody>
                    <a:bodyPr/>
                    <a:lstStyle/>
                    <a:p>
                      <a:pPr indent="0" lvl="0" marL="0" rtl="0" algn="l">
                        <a:spcBef>
                          <a:spcPts val="0"/>
                        </a:spcBef>
                        <a:spcAft>
                          <a:spcPts val="0"/>
                        </a:spcAft>
                        <a:buNone/>
                      </a:pPr>
                      <a:r>
                        <a:rPr b="1" lang="en" sz="1000">
                          <a:latin typeface="Calibri"/>
                          <a:ea typeface="Calibri"/>
                          <a:cs typeface="Calibri"/>
                          <a:sym typeface="Calibri"/>
                        </a:rPr>
                        <a:t>Quality displayed</a:t>
                      </a:r>
                      <a:endParaRPr b="1" sz="10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 sz="1050">
                          <a:solidFill>
                            <a:schemeClr val="dk1"/>
                          </a:solidFill>
                          <a:latin typeface="Calibri"/>
                          <a:ea typeface="Calibri"/>
                          <a:cs typeface="Calibri"/>
                          <a:sym typeface="Calibri"/>
                        </a:rPr>
                        <a:t>Kindness, strong emotions. Eg: Distress at animal abuse.</a:t>
                      </a:r>
                      <a:endParaRPr sz="1050">
                        <a:solidFill>
                          <a:schemeClr val="dk1"/>
                        </a:solidFill>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 sz="1050">
                          <a:solidFill>
                            <a:schemeClr val="dk1"/>
                          </a:solidFill>
                          <a:latin typeface="Calibri"/>
                          <a:ea typeface="Calibri"/>
                          <a:cs typeface="Calibri"/>
                          <a:sym typeface="Calibri"/>
                        </a:rPr>
                        <a:t>Justice, fairness, lack of emotions. Eg: Legal reasoning for LGBTQ+ rights</a:t>
                      </a:r>
                      <a:endParaRPr sz="1050">
                        <a:solidFill>
                          <a:schemeClr val="dk1"/>
                        </a:solidFill>
                        <a:latin typeface="Calibri"/>
                        <a:ea typeface="Calibri"/>
                        <a:cs typeface="Calibri"/>
                        <a:sym typeface="Calibri"/>
                      </a:endParaRPr>
                    </a:p>
                  </a:txBody>
                  <a:tcPr marT="91425" marB="91425" marR="91425" marL="91425"/>
                </a:tc>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35"/>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318" name="Google Shape;318;p35"/>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cxnSp>
        <p:nvCxnSpPr>
          <p:cNvPr id="319" name="Google Shape;319;p35"/>
          <p:cNvCxnSpPr/>
          <p:nvPr/>
        </p:nvCxnSpPr>
        <p:spPr>
          <a:xfrm>
            <a:off x="4092300" y="3100075"/>
            <a:ext cx="0" cy="0"/>
          </a:xfrm>
          <a:prstGeom prst="straightConnector1">
            <a:avLst/>
          </a:prstGeom>
          <a:noFill/>
          <a:ln cap="flat" cmpd="sng" w="9525">
            <a:solidFill>
              <a:schemeClr val="dk2"/>
            </a:solidFill>
            <a:prstDash val="solid"/>
            <a:round/>
            <a:headEnd len="med" w="med" type="none"/>
            <a:tailEnd len="med" w="med" type="none"/>
          </a:ln>
        </p:spPr>
      </p:cxnSp>
      <p:pic>
        <p:nvPicPr>
          <p:cNvPr id="320" name="Google Shape;320;p35"/>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321" name="Google Shape;321;p35"/>
          <p:cNvSpPr txBox="1"/>
          <p:nvPr/>
        </p:nvSpPr>
        <p:spPr>
          <a:xfrm>
            <a:off x="76200" y="685800"/>
            <a:ext cx="8964600" cy="3972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 sz="1100">
                <a:solidFill>
                  <a:schemeClr val="dk1"/>
                </a:solidFill>
              </a:rPr>
              <a:t>Introduction:</a:t>
            </a:r>
            <a:r>
              <a:rPr lang="en" sz="1100">
                <a:solidFill>
                  <a:schemeClr val="dk1"/>
                </a:solidFill>
              </a:rPr>
              <a:t> Buddha, a moral philosopher, provided extensive teachings applicable to diverse situations. His teachings continue to hold relevance in contemporary times.</a:t>
            </a:r>
            <a:endParaRPr sz="1100">
              <a:solidFill>
                <a:schemeClr val="dk1"/>
              </a:solidFill>
            </a:endParaRPr>
          </a:p>
          <a:p>
            <a:pPr indent="0" lvl="0" marL="0" rtl="0" algn="l">
              <a:lnSpc>
                <a:spcPct val="115000"/>
              </a:lnSpc>
              <a:spcBef>
                <a:spcPts val="1200"/>
              </a:spcBef>
              <a:spcAft>
                <a:spcPts val="0"/>
              </a:spcAft>
              <a:buNone/>
            </a:pPr>
            <a:r>
              <a:rPr b="1" lang="en" sz="1100">
                <a:solidFill>
                  <a:schemeClr val="dk1"/>
                </a:solidFill>
              </a:rPr>
              <a:t>Key Teachings of Buddha:</a:t>
            </a:r>
            <a:endParaRPr b="1" sz="1100">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 sz="1100">
                <a:solidFill>
                  <a:schemeClr val="dk1"/>
                </a:solidFill>
              </a:rPr>
              <a:t>Mindfulness:</a:t>
            </a:r>
            <a:endParaRPr b="1" sz="1100">
              <a:solidFill>
                <a:schemeClr val="dk1"/>
              </a:solidFill>
            </a:endParaRPr>
          </a:p>
          <a:p>
            <a:pPr indent="-298450" lvl="1" marL="914400" rtl="0" algn="l">
              <a:lnSpc>
                <a:spcPct val="115000"/>
              </a:lnSpc>
              <a:spcBef>
                <a:spcPts val="0"/>
              </a:spcBef>
              <a:spcAft>
                <a:spcPts val="0"/>
              </a:spcAft>
              <a:buClr>
                <a:schemeClr val="dk1"/>
              </a:buClr>
              <a:buSzPts val="1100"/>
              <a:buChar char="○"/>
            </a:pPr>
            <a:r>
              <a:rPr lang="en" sz="1100">
                <a:solidFill>
                  <a:schemeClr val="dk1"/>
                </a:solidFill>
              </a:rPr>
              <a:t>Awareness of present thoughts, feelings, and sensations without judgment.</a:t>
            </a:r>
            <a:endParaRPr sz="1100">
              <a:solidFill>
                <a:schemeClr val="dk1"/>
              </a:solidFill>
            </a:endParaRPr>
          </a:p>
          <a:p>
            <a:pPr indent="-298450" lvl="1" marL="914400" rtl="0" algn="l">
              <a:lnSpc>
                <a:spcPct val="115000"/>
              </a:lnSpc>
              <a:spcBef>
                <a:spcPts val="0"/>
              </a:spcBef>
              <a:spcAft>
                <a:spcPts val="0"/>
              </a:spcAft>
              <a:buClr>
                <a:schemeClr val="dk1"/>
              </a:buClr>
              <a:buSzPts val="1100"/>
              <a:buChar char="○"/>
            </a:pPr>
            <a:r>
              <a:rPr lang="en" sz="1100">
                <a:solidFill>
                  <a:schemeClr val="dk1"/>
                </a:solidFill>
              </a:rPr>
              <a:t>Modern relevance: Helps address stress, anxiety, and depression.</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b="1" lang="en" sz="1100">
                <a:solidFill>
                  <a:schemeClr val="dk1"/>
                </a:solidFill>
              </a:rPr>
              <a:t>Momentariness:</a:t>
            </a:r>
            <a:endParaRPr b="1" sz="1100">
              <a:solidFill>
                <a:schemeClr val="dk1"/>
              </a:solidFill>
            </a:endParaRPr>
          </a:p>
          <a:p>
            <a:pPr indent="-298450" lvl="1" marL="914400" rtl="0" algn="l">
              <a:lnSpc>
                <a:spcPct val="115000"/>
              </a:lnSpc>
              <a:spcBef>
                <a:spcPts val="0"/>
              </a:spcBef>
              <a:spcAft>
                <a:spcPts val="0"/>
              </a:spcAft>
              <a:buClr>
                <a:schemeClr val="dk1"/>
              </a:buClr>
              <a:buSzPts val="1100"/>
              <a:buChar char="○"/>
            </a:pPr>
            <a:r>
              <a:rPr lang="en" sz="1100">
                <a:solidFill>
                  <a:schemeClr val="dk1"/>
                </a:solidFill>
              </a:rPr>
              <a:t>Everything is temporary and bound to perish.</a:t>
            </a:r>
            <a:endParaRPr sz="1100">
              <a:solidFill>
                <a:schemeClr val="dk1"/>
              </a:solidFill>
            </a:endParaRPr>
          </a:p>
          <a:p>
            <a:pPr indent="-298450" lvl="1" marL="914400" rtl="0" algn="l">
              <a:lnSpc>
                <a:spcPct val="115000"/>
              </a:lnSpc>
              <a:spcBef>
                <a:spcPts val="0"/>
              </a:spcBef>
              <a:spcAft>
                <a:spcPts val="0"/>
              </a:spcAft>
              <a:buClr>
                <a:schemeClr val="dk1"/>
              </a:buClr>
              <a:buSzPts val="1100"/>
              <a:buChar char="○"/>
            </a:pPr>
            <a:r>
              <a:rPr lang="en" sz="1100">
                <a:solidFill>
                  <a:schemeClr val="dk1"/>
                </a:solidFill>
              </a:rPr>
              <a:t>Modern relevance: Encourages non-attachment and selflessness, aiding in conflict resolution and promoting peace.</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b="1" lang="en" sz="1100">
                <a:solidFill>
                  <a:schemeClr val="dk1"/>
                </a:solidFill>
              </a:rPr>
              <a:t>Karma:</a:t>
            </a:r>
            <a:endParaRPr b="1" sz="1100">
              <a:solidFill>
                <a:schemeClr val="dk1"/>
              </a:solidFill>
            </a:endParaRPr>
          </a:p>
          <a:p>
            <a:pPr indent="-298450" lvl="1" marL="914400" rtl="0" algn="l">
              <a:lnSpc>
                <a:spcPct val="115000"/>
              </a:lnSpc>
              <a:spcBef>
                <a:spcPts val="0"/>
              </a:spcBef>
              <a:spcAft>
                <a:spcPts val="0"/>
              </a:spcAft>
              <a:buClr>
                <a:schemeClr val="dk1"/>
              </a:buClr>
              <a:buSzPts val="1100"/>
              <a:buChar char="○"/>
            </a:pPr>
            <a:r>
              <a:rPr lang="en" sz="1100">
                <a:solidFill>
                  <a:schemeClr val="dk1"/>
                </a:solidFill>
              </a:rPr>
              <a:t>Right mindset leads to beneficial actions for oneself and the world.</a:t>
            </a:r>
            <a:endParaRPr sz="1100">
              <a:solidFill>
                <a:schemeClr val="dk1"/>
              </a:solidFill>
            </a:endParaRPr>
          </a:p>
          <a:p>
            <a:pPr indent="-298450" lvl="1" marL="914400" rtl="0" algn="l">
              <a:lnSpc>
                <a:spcPct val="115000"/>
              </a:lnSpc>
              <a:spcBef>
                <a:spcPts val="0"/>
              </a:spcBef>
              <a:spcAft>
                <a:spcPts val="0"/>
              </a:spcAft>
              <a:buClr>
                <a:schemeClr val="dk1"/>
              </a:buClr>
              <a:buSzPts val="1100"/>
              <a:buChar char="○"/>
            </a:pPr>
            <a:r>
              <a:rPr lang="en" sz="1100">
                <a:solidFill>
                  <a:schemeClr val="dk1"/>
                </a:solidFill>
              </a:rPr>
              <a:t>Modern relevance: Promotes compassion and environmental stewardship.</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b="1" lang="en" sz="1100">
                <a:solidFill>
                  <a:schemeClr val="dk1"/>
                </a:solidFill>
              </a:rPr>
              <a:t>Bhavana (Mind Training):</a:t>
            </a:r>
            <a:endParaRPr b="1" sz="1100">
              <a:solidFill>
                <a:schemeClr val="dk1"/>
              </a:solidFill>
            </a:endParaRPr>
          </a:p>
          <a:p>
            <a:pPr indent="-298450" lvl="1" marL="914400" rtl="0" algn="l">
              <a:lnSpc>
                <a:spcPct val="115000"/>
              </a:lnSpc>
              <a:spcBef>
                <a:spcPts val="0"/>
              </a:spcBef>
              <a:spcAft>
                <a:spcPts val="0"/>
              </a:spcAft>
              <a:buClr>
                <a:schemeClr val="dk1"/>
              </a:buClr>
              <a:buSzPts val="1100"/>
              <a:buChar char="○"/>
            </a:pPr>
            <a:r>
              <a:rPr lang="en" sz="1100">
                <a:solidFill>
                  <a:schemeClr val="dk1"/>
                </a:solidFill>
              </a:rPr>
              <a:t>Development of the mind through continuous self-discovery.</a:t>
            </a:r>
            <a:endParaRPr sz="1100">
              <a:solidFill>
                <a:schemeClr val="dk1"/>
              </a:solidFill>
            </a:endParaRPr>
          </a:p>
          <a:p>
            <a:pPr indent="-298450" lvl="1" marL="914400" rtl="0" algn="l">
              <a:lnSpc>
                <a:spcPct val="115000"/>
              </a:lnSpc>
              <a:spcBef>
                <a:spcPts val="0"/>
              </a:spcBef>
              <a:spcAft>
                <a:spcPts val="0"/>
              </a:spcAft>
              <a:buClr>
                <a:schemeClr val="dk1"/>
              </a:buClr>
              <a:buSzPts val="1100"/>
              <a:buChar char="○"/>
            </a:pPr>
            <a:r>
              <a:rPr lang="en" sz="1100">
                <a:solidFill>
                  <a:schemeClr val="dk1"/>
                </a:solidFill>
              </a:rPr>
              <a:t>Modern relevance: Encourages mental clarity, control, and resilience.</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b="1" lang="en" sz="1100">
                <a:solidFill>
                  <a:schemeClr val="dk1"/>
                </a:solidFill>
              </a:rPr>
              <a:t>Karuna (Compassion):</a:t>
            </a:r>
            <a:endParaRPr b="1" sz="1100">
              <a:solidFill>
                <a:schemeClr val="dk1"/>
              </a:solidFill>
            </a:endParaRPr>
          </a:p>
          <a:p>
            <a:pPr indent="-298450" lvl="1" marL="914400" rtl="0" algn="l">
              <a:lnSpc>
                <a:spcPct val="115000"/>
              </a:lnSpc>
              <a:spcBef>
                <a:spcPts val="0"/>
              </a:spcBef>
              <a:spcAft>
                <a:spcPts val="0"/>
              </a:spcAft>
              <a:buClr>
                <a:schemeClr val="dk1"/>
              </a:buClr>
              <a:buSzPts val="1100"/>
              <a:buChar char="○"/>
            </a:pPr>
            <a:r>
              <a:rPr lang="en" sz="1100">
                <a:solidFill>
                  <a:schemeClr val="dk1"/>
                </a:solidFill>
              </a:rPr>
              <a:t>Compassion towards others and equanimity (Upekkha).</a:t>
            </a:r>
            <a:endParaRPr sz="1100">
              <a:solidFill>
                <a:schemeClr val="dk1"/>
              </a:solidFill>
            </a:endParaRPr>
          </a:p>
          <a:p>
            <a:pPr indent="-298450" lvl="1" marL="914400" rtl="0" algn="l">
              <a:lnSpc>
                <a:spcPct val="115000"/>
              </a:lnSpc>
              <a:spcBef>
                <a:spcPts val="0"/>
              </a:spcBef>
              <a:spcAft>
                <a:spcPts val="0"/>
              </a:spcAft>
              <a:buClr>
                <a:schemeClr val="dk1"/>
              </a:buClr>
              <a:buSzPts val="1100"/>
              <a:buChar char="○"/>
            </a:pPr>
            <a:r>
              <a:rPr lang="en" sz="1100">
                <a:solidFill>
                  <a:schemeClr val="dk1"/>
                </a:solidFill>
              </a:rPr>
              <a:t>Modern relevance: Reduces hatred, rivalry, and promotes unity and kindness.</a:t>
            </a:r>
            <a:endParaRPr sz="1100">
              <a:solidFill>
                <a:schemeClr val="dk1"/>
              </a:solidFill>
            </a:endParaRPr>
          </a:p>
        </p:txBody>
      </p:sp>
      <p:sp>
        <p:nvSpPr>
          <p:cNvPr id="322" name="Google Shape;322;p35"/>
          <p:cNvSpPr/>
          <p:nvPr/>
        </p:nvSpPr>
        <p:spPr>
          <a:xfrm>
            <a:off x="76200" y="90275"/>
            <a:ext cx="15666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2020</a:t>
            </a:r>
            <a:endParaRPr b="1" i="0" sz="2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36"/>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328" name="Google Shape;328;p36"/>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cxnSp>
        <p:nvCxnSpPr>
          <p:cNvPr id="329" name="Google Shape;329;p36"/>
          <p:cNvCxnSpPr/>
          <p:nvPr/>
        </p:nvCxnSpPr>
        <p:spPr>
          <a:xfrm>
            <a:off x="4092300" y="3100075"/>
            <a:ext cx="0" cy="0"/>
          </a:xfrm>
          <a:prstGeom prst="straightConnector1">
            <a:avLst/>
          </a:prstGeom>
          <a:noFill/>
          <a:ln cap="flat" cmpd="sng" w="9525">
            <a:solidFill>
              <a:schemeClr val="dk2"/>
            </a:solidFill>
            <a:prstDash val="solid"/>
            <a:round/>
            <a:headEnd len="med" w="med" type="none"/>
            <a:tailEnd len="med" w="med" type="none"/>
          </a:ln>
        </p:spPr>
      </p:cxnSp>
      <p:pic>
        <p:nvPicPr>
          <p:cNvPr id="330" name="Google Shape;330;p36"/>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331" name="Google Shape;331;p36"/>
          <p:cNvSpPr txBox="1"/>
          <p:nvPr/>
        </p:nvSpPr>
        <p:spPr>
          <a:xfrm>
            <a:off x="76200" y="1295400"/>
            <a:ext cx="8964600" cy="2470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 sz="1500">
                <a:solidFill>
                  <a:schemeClr val="dk1"/>
                </a:solidFill>
              </a:rPr>
              <a:t>Impact on Great Leaders:</a:t>
            </a:r>
            <a:endParaRPr b="1" sz="1500">
              <a:solidFill>
                <a:schemeClr val="dk1"/>
              </a:solidFill>
            </a:endParaRPr>
          </a:p>
          <a:p>
            <a:pPr indent="-323850" lvl="0" marL="457200" rtl="0" algn="l">
              <a:lnSpc>
                <a:spcPct val="115000"/>
              </a:lnSpc>
              <a:spcBef>
                <a:spcPts val="1200"/>
              </a:spcBef>
              <a:spcAft>
                <a:spcPts val="0"/>
              </a:spcAft>
              <a:buClr>
                <a:schemeClr val="dk1"/>
              </a:buClr>
              <a:buSzPts val="1500"/>
              <a:buChar char="●"/>
            </a:pPr>
            <a:r>
              <a:rPr b="1" lang="en" sz="1500">
                <a:solidFill>
                  <a:schemeClr val="dk1"/>
                </a:solidFill>
              </a:rPr>
              <a:t>Gandhiji:</a:t>
            </a:r>
            <a:r>
              <a:rPr lang="en" sz="1500">
                <a:solidFill>
                  <a:schemeClr val="dk1"/>
                </a:solidFill>
              </a:rPr>
              <a:t> Inspired by Buddha’s teachings of non-violence and compassion, promoting peace and social justice.</a:t>
            </a:r>
            <a:endParaRPr sz="1500">
              <a:solidFill>
                <a:schemeClr val="dk1"/>
              </a:solidFill>
            </a:endParaRPr>
          </a:p>
          <a:p>
            <a:pPr indent="0" lvl="0" marL="0" rtl="0" algn="l">
              <a:lnSpc>
                <a:spcPct val="115000"/>
              </a:lnSpc>
              <a:spcBef>
                <a:spcPts val="1200"/>
              </a:spcBef>
              <a:spcAft>
                <a:spcPts val="0"/>
              </a:spcAft>
              <a:buNone/>
            </a:pPr>
            <a:r>
              <a:rPr b="1" lang="en" sz="1500">
                <a:solidFill>
                  <a:schemeClr val="dk1"/>
                </a:solidFill>
              </a:rPr>
              <a:t>Conclusion:</a:t>
            </a:r>
            <a:r>
              <a:rPr lang="en" sz="1500">
                <a:solidFill>
                  <a:schemeClr val="dk1"/>
                </a:solidFill>
              </a:rPr>
              <a:t> Buddha's teachings are highly relevant today, offering solutions to modern issues such as violence, mental health challenges, and environmental crises. They promote a peaceful, compassionate, and mindful approach to life.</a:t>
            </a:r>
            <a:endParaRPr sz="1500">
              <a:solidFill>
                <a:schemeClr val="dk1"/>
              </a:solidFill>
            </a:endParaRPr>
          </a:p>
          <a:p>
            <a:pPr indent="0" lvl="0" marL="914400" rtl="0" algn="l">
              <a:lnSpc>
                <a:spcPct val="115000"/>
              </a:lnSpc>
              <a:spcBef>
                <a:spcPts val="1200"/>
              </a:spcBef>
              <a:spcAft>
                <a:spcPts val="1200"/>
              </a:spcAft>
              <a:buNone/>
            </a:pPr>
            <a:r>
              <a:t/>
            </a:r>
            <a:endParaRPr b="1" sz="1500">
              <a:solidFill>
                <a:schemeClr val="dk1"/>
              </a:solidFill>
            </a:endParaRPr>
          </a:p>
        </p:txBody>
      </p:sp>
      <p:sp>
        <p:nvSpPr>
          <p:cNvPr id="332" name="Google Shape;332;p36"/>
          <p:cNvSpPr/>
          <p:nvPr/>
        </p:nvSpPr>
        <p:spPr>
          <a:xfrm>
            <a:off x="76200" y="90275"/>
            <a:ext cx="15666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2020</a:t>
            </a:r>
            <a:endParaRPr b="1" i="0" sz="2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
        <p:nvSpPr>
          <p:cNvPr id="333" name="Google Shape;333;p36"/>
          <p:cNvSpPr txBox="1"/>
          <p:nvPr/>
        </p:nvSpPr>
        <p:spPr>
          <a:xfrm>
            <a:off x="2057400" y="304800"/>
            <a:ext cx="3000000" cy="4617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600"/>
              </a:spcBef>
              <a:spcAft>
                <a:spcPts val="600"/>
              </a:spcAft>
              <a:buNone/>
            </a:pPr>
            <a:r>
              <a:rPr lang="en" sz="1800">
                <a:solidFill>
                  <a:schemeClr val="dk1"/>
                </a:solidFill>
                <a:latin typeface="Calibri"/>
                <a:ea typeface="Calibri"/>
                <a:cs typeface="Calibri"/>
                <a:sym typeface="Calibri"/>
              </a:rPr>
              <a:t>(Cont..)</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37"/>
          <p:cNvSpPr txBox="1"/>
          <p:nvPr>
            <p:ph type="title"/>
          </p:nvPr>
        </p:nvSpPr>
        <p:spPr>
          <a:xfrm>
            <a:off x="467544" y="1558702"/>
            <a:ext cx="8229600" cy="7920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
              <a:t>Thank You</a:t>
            </a:r>
            <a:endParaRPr/>
          </a:p>
        </p:txBody>
      </p:sp>
      <p:sp>
        <p:nvSpPr>
          <p:cNvPr id="339" name="Google Shape;339;p37"/>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340" name="Google Shape;340;p37"/>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pic>
        <p:nvPicPr>
          <p:cNvPr id="341" name="Google Shape;341;p37"/>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9"/>
          <p:cNvSpPr txBox="1"/>
          <p:nvPr>
            <p:ph type="ctrTitle"/>
          </p:nvPr>
        </p:nvSpPr>
        <p:spPr>
          <a:xfrm>
            <a:off x="609600" y="761925"/>
            <a:ext cx="7772400" cy="3572100"/>
          </a:xfrm>
          <a:prstGeom prst="rect">
            <a:avLst/>
          </a:prstGeom>
        </p:spPr>
        <p:txBody>
          <a:bodyPr anchorCtr="0" anchor="ctr" bIns="45700" lIns="91425" spcFirstLastPara="1" rIns="91425" wrap="square" tIns="45700">
            <a:noAutofit/>
          </a:bodyPr>
          <a:lstStyle/>
          <a:p>
            <a:pPr indent="0" lvl="0" marL="0" rtl="0" algn="l">
              <a:lnSpc>
                <a:spcPct val="115000"/>
              </a:lnSpc>
              <a:spcBef>
                <a:spcPts val="600"/>
              </a:spcBef>
              <a:spcAft>
                <a:spcPts val="0"/>
              </a:spcAft>
              <a:buNone/>
            </a:pPr>
            <a:r>
              <a:rPr b="1" i="1" lang="en" sz="2600">
                <a:solidFill>
                  <a:schemeClr val="dk1"/>
                </a:solidFill>
                <a:latin typeface="Calibri"/>
                <a:ea typeface="Calibri"/>
                <a:cs typeface="Calibri"/>
                <a:sym typeface="Calibri"/>
              </a:rPr>
              <a:t>“Corruption is the manifestation of the failure of core values in the society”. In your opinion, what measures can be adopted to uplift the core values in the society?</a:t>
            </a:r>
            <a:endParaRPr b="1" i="1" sz="2600">
              <a:solidFill>
                <a:schemeClr val="dk1"/>
              </a:solidFill>
              <a:latin typeface="Calibri"/>
              <a:ea typeface="Calibri"/>
              <a:cs typeface="Calibri"/>
              <a:sym typeface="Calibri"/>
            </a:endParaRPr>
          </a:p>
          <a:p>
            <a:pPr indent="0" lvl="0" marL="0" rtl="0" algn="just">
              <a:lnSpc>
                <a:spcPct val="115000"/>
              </a:lnSpc>
              <a:spcBef>
                <a:spcPts val="600"/>
              </a:spcBef>
              <a:spcAft>
                <a:spcPts val="0"/>
              </a:spcAft>
              <a:buNone/>
            </a:pPr>
            <a:r>
              <a:t/>
            </a:r>
            <a:endParaRPr b="1" sz="1500">
              <a:solidFill>
                <a:schemeClr val="dk1"/>
              </a:solidFill>
              <a:latin typeface="Times New Roman"/>
              <a:ea typeface="Times New Roman"/>
              <a:cs typeface="Times New Roman"/>
              <a:sym typeface="Times New Roman"/>
            </a:endParaRPr>
          </a:p>
          <a:p>
            <a:pPr indent="0" lvl="0" marL="0" rtl="0" algn="just">
              <a:lnSpc>
                <a:spcPct val="115000"/>
              </a:lnSpc>
              <a:spcBef>
                <a:spcPts val="0"/>
              </a:spcBef>
              <a:spcAft>
                <a:spcPts val="0"/>
              </a:spcAft>
              <a:buClr>
                <a:schemeClr val="dk1"/>
              </a:buClr>
              <a:buSzPts val="1100"/>
              <a:buFont typeface="Arial"/>
              <a:buNone/>
            </a:pPr>
            <a:r>
              <a:rPr b="1" lang="en" sz="1500">
                <a:solidFill>
                  <a:schemeClr val="dk1"/>
                </a:solidFill>
                <a:latin typeface="Times New Roman"/>
                <a:ea typeface="Times New Roman"/>
                <a:cs typeface="Times New Roman"/>
                <a:sym typeface="Times New Roman"/>
              </a:rPr>
              <a:t>Approach:</a:t>
            </a:r>
            <a:endParaRPr b="1" sz="1500">
              <a:solidFill>
                <a:schemeClr val="dk1"/>
              </a:solidFill>
              <a:latin typeface="Times New Roman"/>
              <a:ea typeface="Times New Roman"/>
              <a:cs typeface="Times New Roman"/>
              <a:sym typeface="Times New Roman"/>
            </a:endParaRPr>
          </a:p>
          <a:p>
            <a:pPr indent="-266700" lvl="0" marL="723900" rtl="0" algn="just">
              <a:lnSpc>
                <a:spcPct val="115000"/>
              </a:lnSpc>
              <a:spcBef>
                <a:spcPts val="0"/>
              </a:spcBef>
              <a:spcAft>
                <a:spcPts val="0"/>
              </a:spcAft>
              <a:buClr>
                <a:schemeClr val="dk1"/>
              </a:buClr>
              <a:buSzPts val="1100"/>
              <a:buFont typeface="Arial"/>
              <a:buNone/>
            </a:pPr>
            <a:r>
              <a:rPr lang="en" sz="1050">
                <a:solidFill>
                  <a:schemeClr val="dk1"/>
                </a:solidFill>
                <a:latin typeface="Arial"/>
                <a:ea typeface="Arial"/>
                <a:cs typeface="Arial"/>
                <a:sym typeface="Arial"/>
              </a:rPr>
              <a:t>l</a:t>
            </a:r>
            <a:r>
              <a:rPr lang="en" sz="1100">
                <a:solidFill>
                  <a:schemeClr val="dk1"/>
                </a:solidFill>
                <a:latin typeface="Times New Roman"/>
                <a:ea typeface="Times New Roman"/>
                <a:cs typeface="Times New Roman"/>
                <a:sym typeface="Times New Roman"/>
              </a:rPr>
              <a:t>   </a:t>
            </a:r>
            <a:r>
              <a:rPr lang="en" sz="1500">
                <a:solidFill>
                  <a:schemeClr val="dk1"/>
                </a:solidFill>
                <a:latin typeface="Times New Roman"/>
                <a:ea typeface="Times New Roman"/>
                <a:cs typeface="Times New Roman"/>
                <a:sym typeface="Times New Roman"/>
              </a:rPr>
              <a:t>Introduce by defining corruption.</a:t>
            </a:r>
            <a:endParaRPr sz="1500">
              <a:solidFill>
                <a:schemeClr val="dk1"/>
              </a:solidFill>
              <a:latin typeface="Times New Roman"/>
              <a:ea typeface="Times New Roman"/>
              <a:cs typeface="Times New Roman"/>
              <a:sym typeface="Times New Roman"/>
            </a:endParaRPr>
          </a:p>
          <a:p>
            <a:pPr indent="-266700" lvl="0" marL="723900" rtl="0" algn="just">
              <a:lnSpc>
                <a:spcPct val="115000"/>
              </a:lnSpc>
              <a:spcBef>
                <a:spcPts val="0"/>
              </a:spcBef>
              <a:spcAft>
                <a:spcPts val="0"/>
              </a:spcAft>
              <a:buClr>
                <a:schemeClr val="dk1"/>
              </a:buClr>
              <a:buSzPts val="1100"/>
              <a:buFont typeface="Arial"/>
              <a:buNone/>
            </a:pPr>
            <a:r>
              <a:rPr lang="en" sz="1050">
                <a:solidFill>
                  <a:schemeClr val="dk1"/>
                </a:solidFill>
                <a:latin typeface="Arial"/>
                <a:ea typeface="Arial"/>
                <a:cs typeface="Arial"/>
                <a:sym typeface="Arial"/>
              </a:rPr>
              <a:t>l</a:t>
            </a:r>
            <a:r>
              <a:rPr lang="en" sz="1100">
                <a:solidFill>
                  <a:schemeClr val="dk1"/>
                </a:solidFill>
                <a:latin typeface="Times New Roman"/>
                <a:ea typeface="Times New Roman"/>
                <a:cs typeface="Times New Roman"/>
                <a:sym typeface="Times New Roman"/>
              </a:rPr>
              <a:t>   </a:t>
            </a:r>
            <a:r>
              <a:rPr lang="en" sz="1500">
                <a:solidFill>
                  <a:schemeClr val="dk1"/>
                </a:solidFill>
                <a:latin typeface="Times New Roman"/>
                <a:ea typeface="Times New Roman"/>
                <a:cs typeface="Times New Roman"/>
                <a:sym typeface="Times New Roman"/>
              </a:rPr>
              <a:t>Explain how failure of core values in the society manifests into ill practices like corruption.</a:t>
            </a:r>
            <a:endParaRPr sz="1500">
              <a:solidFill>
                <a:schemeClr val="dk1"/>
              </a:solidFill>
              <a:latin typeface="Times New Roman"/>
              <a:ea typeface="Times New Roman"/>
              <a:cs typeface="Times New Roman"/>
              <a:sym typeface="Times New Roman"/>
            </a:endParaRPr>
          </a:p>
          <a:p>
            <a:pPr indent="-266700" lvl="0" marL="723900" rtl="0" algn="just">
              <a:lnSpc>
                <a:spcPct val="115000"/>
              </a:lnSpc>
              <a:spcBef>
                <a:spcPts val="0"/>
              </a:spcBef>
              <a:spcAft>
                <a:spcPts val="0"/>
              </a:spcAft>
              <a:buClr>
                <a:schemeClr val="dk1"/>
              </a:buClr>
              <a:buSzPts val="1100"/>
              <a:buFont typeface="Arial"/>
              <a:buNone/>
            </a:pPr>
            <a:r>
              <a:rPr lang="en" sz="1050">
                <a:solidFill>
                  <a:schemeClr val="dk1"/>
                </a:solidFill>
                <a:latin typeface="Arial"/>
                <a:ea typeface="Arial"/>
                <a:cs typeface="Arial"/>
                <a:sym typeface="Arial"/>
              </a:rPr>
              <a:t>l</a:t>
            </a:r>
            <a:r>
              <a:rPr lang="en" sz="1100">
                <a:solidFill>
                  <a:schemeClr val="dk1"/>
                </a:solidFill>
                <a:latin typeface="Times New Roman"/>
                <a:ea typeface="Times New Roman"/>
                <a:cs typeface="Times New Roman"/>
                <a:sym typeface="Times New Roman"/>
              </a:rPr>
              <a:t>   </a:t>
            </a:r>
            <a:r>
              <a:rPr lang="en" sz="1500">
                <a:solidFill>
                  <a:schemeClr val="dk1"/>
                </a:solidFill>
                <a:latin typeface="Times New Roman"/>
                <a:ea typeface="Times New Roman"/>
                <a:cs typeface="Times New Roman"/>
                <a:sym typeface="Times New Roman"/>
              </a:rPr>
              <a:t>Suggest the measures that can  be adopted to uplift core values in the society.</a:t>
            </a:r>
            <a:endParaRPr sz="1500">
              <a:solidFill>
                <a:schemeClr val="dk1"/>
              </a:solidFill>
              <a:latin typeface="Times New Roman"/>
              <a:ea typeface="Times New Roman"/>
              <a:cs typeface="Times New Roman"/>
              <a:sym typeface="Times New Roman"/>
            </a:endParaRPr>
          </a:p>
          <a:p>
            <a:pPr indent="-266700" lvl="0" marL="723900" rtl="0" algn="just">
              <a:lnSpc>
                <a:spcPct val="115000"/>
              </a:lnSpc>
              <a:spcBef>
                <a:spcPts val="0"/>
              </a:spcBef>
              <a:spcAft>
                <a:spcPts val="0"/>
              </a:spcAft>
              <a:buClr>
                <a:schemeClr val="dk1"/>
              </a:buClr>
              <a:buSzPts val="1100"/>
              <a:buFont typeface="Arial"/>
              <a:buNone/>
            </a:pPr>
            <a:r>
              <a:rPr lang="en" sz="1050">
                <a:solidFill>
                  <a:schemeClr val="dk1"/>
                </a:solidFill>
                <a:latin typeface="Arial"/>
                <a:ea typeface="Arial"/>
                <a:cs typeface="Arial"/>
                <a:sym typeface="Arial"/>
              </a:rPr>
              <a:t>l</a:t>
            </a:r>
            <a:r>
              <a:rPr lang="en" sz="1100">
                <a:solidFill>
                  <a:schemeClr val="dk1"/>
                </a:solidFill>
                <a:latin typeface="Times New Roman"/>
                <a:ea typeface="Times New Roman"/>
                <a:cs typeface="Times New Roman"/>
                <a:sym typeface="Times New Roman"/>
              </a:rPr>
              <a:t>   </a:t>
            </a:r>
            <a:r>
              <a:rPr lang="en" sz="1500">
                <a:solidFill>
                  <a:schemeClr val="dk1"/>
                </a:solidFill>
                <a:latin typeface="Times New Roman"/>
                <a:ea typeface="Times New Roman"/>
                <a:cs typeface="Times New Roman"/>
                <a:sym typeface="Times New Roman"/>
              </a:rPr>
              <a:t>Conclude accordingly.</a:t>
            </a:r>
            <a:endParaRPr sz="1500">
              <a:solidFill>
                <a:schemeClr val="dk1"/>
              </a:solidFill>
              <a:latin typeface="Times New Roman"/>
              <a:ea typeface="Times New Roman"/>
              <a:cs typeface="Times New Roman"/>
              <a:sym typeface="Times New Roman"/>
            </a:endParaRPr>
          </a:p>
          <a:p>
            <a:pPr indent="0" lvl="0" marL="0" rtl="0" algn="l">
              <a:lnSpc>
                <a:spcPct val="115000"/>
              </a:lnSpc>
              <a:spcBef>
                <a:spcPts val="600"/>
              </a:spcBef>
              <a:spcAft>
                <a:spcPts val="600"/>
              </a:spcAft>
              <a:buNone/>
            </a:pPr>
            <a:r>
              <a:t/>
            </a:r>
            <a:endParaRPr b="1" i="1" sz="1700">
              <a:solidFill>
                <a:schemeClr val="dk1"/>
              </a:solidFill>
              <a:latin typeface="Calibri"/>
              <a:ea typeface="Calibri"/>
              <a:cs typeface="Calibri"/>
              <a:sym typeface="Calibri"/>
            </a:endParaRPr>
          </a:p>
        </p:txBody>
      </p:sp>
      <p:sp>
        <p:nvSpPr>
          <p:cNvPr id="68" name="Google Shape;68;p9"/>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69" name="Google Shape;69;p9"/>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pic>
        <p:nvPicPr>
          <p:cNvPr id="70" name="Google Shape;70;p9"/>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71" name="Google Shape;71;p9"/>
          <p:cNvSpPr/>
          <p:nvPr/>
        </p:nvSpPr>
        <p:spPr>
          <a:xfrm>
            <a:off x="76200" y="90275"/>
            <a:ext cx="15666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2023</a:t>
            </a:r>
            <a:endParaRPr b="1" i="0" sz="2800" u="none" cap="none" strike="noStrike">
              <a:solidFill>
                <a:srgbClr val="FFFFFF"/>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0"/>
          <p:cNvSpPr txBox="1"/>
          <p:nvPr>
            <p:ph idx="1" type="subTitle"/>
          </p:nvPr>
        </p:nvSpPr>
        <p:spPr>
          <a:xfrm>
            <a:off x="112450" y="594600"/>
            <a:ext cx="8897100" cy="4091100"/>
          </a:xfrm>
          <a:prstGeom prst="rect">
            <a:avLst/>
          </a:prstGeom>
        </p:spPr>
        <p:txBody>
          <a:bodyPr anchorCtr="0" anchor="t" bIns="45700" lIns="91425" spcFirstLastPara="1" rIns="91425" wrap="square" tIns="45700">
            <a:normAutofit lnSpcReduction="20000"/>
          </a:bodyPr>
          <a:lstStyle/>
          <a:p>
            <a:pPr indent="0" lvl="0" marL="0" rtl="0" algn="just">
              <a:lnSpc>
                <a:spcPct val="115000"/>
              </a:lnSpc>
              <a:spcBef>
                <a:spcPts val="600"/>
              </a:spcBef>
              <a:spcAft>
                <a:spcPts val="0"/>
              </a:spcAft>
              <a:buNone/>
            </a:pPr>
            <a:r>
              <a:t/>
            </a:r>
            <a:endParaRPr b="1" sz="700">
              <a:solidFill>
                <a:schemeClr val="dk1"/>
              </a:solidFill>
              <a:latin typeface="Calibri"/>
              <a:ea typeface="Calibri"/>
              <a:cs typeface="Calibri"/>
              <a:sym typeface="Calibri"/>
            </a:endParaRPr>
          </a:p>
          <a:p>
            <a:pPr indent="0" lvl="0" marL="0" rtl="0" algn="just">
              <a:lnSpc>
                <a:spcPct val="115000"/>
              </a:lnSpc>
              <a:spcBef>
                <a:spcPts val="600"/>
              </a:spcBef>
              <a:spcAft>
                <a:spcPts val="0"/>
              </a:spcAft>
              <a:buNone/>
            </a:pPr>
            <a:r>
              <a:rPr b="1" lang="en" sz="1800">
                <a:solidFill>
                  <a:schemeClr val="dk1"/>
                </a:solidFill>
                <a:latin typeface="Calibri"/>
                <a:ea typeface="Calibri"/>
                <a:cs typeface="Calibri"/>
                <a:sym typeface="Calibri"/>
              </a:rPr>
              <a:t>Approach </a:t>
            </a:r>
            <a:r>
              <a:rPr lang="en" sz="1800">
                <a:solidFill>
                  <a:schemeClr val="dk1"/>
                </a:solidFill>
                <a:latin typeface="Calibri"/>
                <a:ea typeface="Calibri"/>
                <a:cs typeface="Calibri"/>
                <a:sym typeface="Calibri"/>
              </a:rPr>
              <a:t>:</a:t>
            </a:r>
            <a:r>
              <a:rPr lang="en" sz="1800">
                <a:solidFill>
                  <a:schemeClr val="dk1"/>
                </a:solidFill>
                <a:latin typeface="Times New Roman"/>
                <a:ea typeface="Times New Roman"/>
                <a:cs typeface="Times New Roman"/>
                <a:sym typeface="Times New Roman"/>
              </a:rPr>
              <a:t>   </a:t>
            </a:r>
            <a:endParaRPr sz="1800">
              <a:solidFill>
                <a:schemeClr val="dk1"/>
              </a:solidFill>
              <a:latin typeface="Times New Roman"/>
              <a:ea typeface="Times New Roman"/>
              <a:cs typeface="Times New Roman"/>
              <a:sym typeface="Times New Roman"/>
            </a:endParaRPr>
          </a:p>
          <a:p>
            <a:pPr indent="0" lvl="0" marL="0" rtl="0" algn="just">
              <a:lnSpc>
                <a:spcPct val="115000"/>
              </a:lnSpc>
              <a:spcBef>
                <a:spcPts val="600"/>
              </a:spcBef>
              <a:spcAft>
                <a:spcPts val="0"/>
              </a:spcAft>
              <a:buNone/>
            </a:pPr>
            <a:r>
              <a:t/>
            </a:r>
            <a:endParaRPr sz="559">
              <a:solidFill>
                <a:schemeClr val="dk1"/>
              </a:solidFill>
              <a:latin typeface="Times New Roman"/>
              <a:ea typeface="Times New Roman"/>
              <a:cs typeface="Times New Roman"/>
              <a:sym typeface="Times New Roman"/>
            </a:endParaRPr>
          </a:p>
          <a:p>
            <a:pPr indent="-317500" lvl="0" marL="457200" rtl="0" algn="l">
              <a:spcBef>
                <a:spcPts val="600"/>
              </a:spcBef>
              <a:spcAft>
                <a:spcPts val="0"/>
              </a:spcAft>
              <a:buClr>
                <a:schemeClr val="dk1"/>
              </a:buClr>
              <a:buSzPts val="1400"/>
              <a:buFont typeface="Calibri"/>
              <a:buChar char="●"/>
            </a:pPr>
            <a:r>
              <a:rPr b="1" lang="en" sz="1400">
                <a:solidFill>
                  <a:schemeClr val="dk1"/>
                </a:solidFill>
                <a:latin typeface="Calibri"/>
                <a:ea typeface="Calibri"/>
                <a:cs typeface="Calibri"/>
                <a:sym typeface="Calibri"/>
              </a:rPr>
              <a:t>Defining Corruption</a:t>
            </a:r>
            <a:endParaRPr b="1" sz="1400">
              <a:solidFill>
                <a:schemeClr val="dk1"/>
              </a:solidFill>
              <a:latin typeface="Calibri"/>
              <a:ea typeface="Calibri"/>
              <a:cs typeface="Calibri"/>
              <a:sym typeface="Calibri"/>
            </a:endParaRPr>
          </a:p>
          <a:p>
            <a:pPr indent="-317500" lvl="1" marL="914400" rtl="0" algn="l">
              <a:spcBef>
                <a:spcPts val="32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The misuse of public office or power for private benefit, encompassing acts like bribery, fraud, nepotism, and embezzlement.</a:t>
            </a:r>
            <a:endParaRPr sz="1400">
              <a:solidFill>
                <a:schemeClr val="dk1"/>
              </a:solidFill>
              <a:latin typeface="Calibri"/>
              <a:ea typeface="Calibri"/>
              <a:cs typeface="Calibri"/>
              <a:sym typeface="Calibri"/>
            </a:endParaRPr>
          </a:p>
          <a:p>
            <a:pPr indent="0" lvl="0" marL="914400" rtl="0" algn="l">
              <a:spcBef>
                <a:spcPts val="480"/>
              </a:spcBef>
              <a:spcAft>
                <a:spcPts val="0"/>
              </a:spcAft>
              <a:buNone/>
            </a:pPr>
            <a:r>
              <a:t/>
            </a:r>
            <a:endParaRPr sz="700">
              <a:solidFill>
                <a:schemeClr val="dk1"/>
              </a:solidFill>
              <a:latin typeface="Calibri"/>
              <a:ea typeface="Calibri"/>
              <a:cs typeface="Calibri"/>
              <a:sym typeface="Calibri"/>
            </a:endParaRPr>
          </a:p>
          <a:p>
            <a:pPr indent="-317500" lvl="0" marL="457200" rtl="0" algn="l">
              <a:spcBef>
                <a:spcPts val="480"/>
              </a:spcBef>
              <a:spcAft>
                <a:spcPts val="0"/>
              </a:spcAft>
              <a:buClr>
                <a:schemeClr val="dk1"/>
              </a:buClr>
              <a:buSzPts val="1400"/>
              <a:buFont typeface="Calibri"/>
              <a:buChar char="●"/>
            </a:pPr>
            <a:r>
              <a:rPr b="1" lang="en" sz="1400">
                <a:solidFill>
                  <a:schemeClr val="dk1"/>
                </a:solidFill>
                <a:latin typeface="Calibri"/>
                <a:ea typeface="Calibri"/>
                <a:cs typeface="Calibri"/>
                <a:sym typeface="Calibri"/>
              </a:rPr>
              <a:t>Failure of core values manifesting into Corruption </a:t>
            </a:r>
            <a:endParaRPr b="1" sz="1400">
              <a:solidFill>
                <a:schemeClr val="dk1"/>
              </a:solidFill>
              <a:latin typeface="Calibri"/>
              <a:ea typeface="Calibri"/>
              <a:cs typeface="Calibri"/>
              <a:sym typeface="Calibri"/>
            </a:endParaRPr>
          </a:p>
          <a:p>
            <a:pPr indent="0" lvl="0" marL="457200" rtl="0" algn="l">
              <a:spcBef>
                <a:spcPts val="480"/>
              </a:spcBef>
              <a:spcAft>
                <a:spcPts val="0"/>
              </a:spcAft>
              <a:buNone/>
            </a:pPr>
            <a:r>
              <a:t/>
            </a:r>
            <a:endParaRPr b="1" sz="700">
              <a:solidFill>
                <a:schemeClr val="dk1"/>
              </a:solidFill>
              <a:latin typeface="Calibri"/>
              <a:ea typeface="Calibri"/>
              <a:cs typeface="Calibri"/>
              <a:sym typeface="Calibri"/>
            </a:endParaRPr>
          </a:p>
          <a:p>
            <a:pPr indent="-317500" lvl="1" marL="914400" rtl="0" algn="l">
              <a:lnSpc>
                <a:spcPct val="115000"/>
              </a:lnSpc>
              <a:spcBef>
                <a:spcPts val="0"/>
              </a:spcBef>
              <a:spcAft>
                <a:spcPts val="0"/>
              </a:spcAft>
              <a:buClr>
                <a:schemeClr val="dk1"/>
              </a:buClr>
              <a:buSzPts val="1400"/>
              <a:buFont typeface="Calibri"/>
              <a:buChar char="○"/>
            </a:pPr>
            <a:r>
              <a:rPr b="1" lang="en" sz="1400">
                <a:solidFill>
                  <a:schemeClr val="dk1"/>
                </a:solidFill>
                <a:latin typeface="Calibri"/>
                <a:ea typeface="Calibri"/>
                <a:cs typeface="Calibri"/>
                <a:sym typeface="Calibri"/>
              </a:rPr>
              <a:t>Disrespecting Human Dignity: </a:t>
            </a:r>
            <a:endParaRPr b="1" sz="1400">
              <a:solidFill>
                <a:schemeClr val="dk1"/>
              </a:solidFill>
              <a:latin typeface="Calibri"/>
              <a:ea typeface="Calibri"/>
              <a:cs typeface="Calibri"/>
              <a:sym typeface="Calibri"/>
            </a:endParaRPr>
          </a:p>
          <a:p>
            <a:pPr indent="-317500" lvl="2" marL="1371600" rtl="0" algn="l">
              <a:lnSpc>
                <a:spcPct val="115000"/>
              </a:lnSpc>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Welfare schemes exploited (e.g., intermediaries siphoning off funds).</a:t>
            </a:r>
            <a:endParaRPr sz="1400">
              <a:solidFill>
                <a:schemeClr val="dk1"/>
              </a:solidFill>
              <a:latin typeface="Calibri"/>
              <a:ea typeface="Calibri"/>
              <a:cs typeface="Calibri"/>
              <a:sym typeface="Calibri"/>
            </a:endParaRPr>
          </a:p>
          <a:p>
            <a:pPr indent="-317500" lvl="1" marL="914400" rtl="0" algn="l">
              <a:lnSpc>
                <a:spcPct val="115000"/>
              </a:lnSpc>
              <a:spcBef>
                <a:spcPts val="0"/>
              </a:spcBef>
              <a:spcAft>
                <a:spcPts val="0"/>
              </a:spcAft>
              <a:buClr>
                <a:schemeClr val="dk1"/>
              </a:buClr>
              <a:buSzPts val="1400"/>
              <a:buFont typeface="Calibri"/>
              <a:buChar char="○"/>
            </a:pPr>
            <a:r>
              <a:rPr b="1" lang="en" sz="1400">
                <a:solidFill>
                  <a:schemeClr val="dk1"/>
                </a:solidFill>
                <a:latin typeface="Calibri"/>
                <a:ea typeface="Calibri"/>
                <a:cs typeface="Calibri"/>
                <a:sym typeface="Calibri"/>
              </a:rPr>
              <a:t>Flexible Integrity:</a:t>
            </a:r>
            <a:endParaRPr b="1" sz="1400">
              <a:solidFill>
                <a:schemeClr val="dk1"/>
              </a:solidFill>
              <a:latin typeface="Calibri"/>
              <a:ea typeface="Calibri"/>
              <a:cs typeface="Calibri"/>
              <a:sym typeface="Calibri"/>
            </a:endParaRPr>
          </a:p>
          <a:p>
            <a:pPr indent="-317500" lvl="2" marL="1371600" rtl="0" algn="l">
              <a:lnSpc>
                <a:spcPct val="115000"/>
              </a:lnSpc>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 Due to political patronage, inefficiencies (e.g., corruption in Puducherry National Rural Health Mission).</a:t>
            </a:r>
            <a:endParaRPr sz="1400">
              <a:solidFill>
                <a:schemeClr val="dk1"/>
              </a:solidFill>
              <a:latin typeface="Calibri"/>
              <a:ea typeface="Calibri"/>
              <a:cs typeface="Calibri"/>
              <a:sym typeface="Calibri"/>
            </a:endParaRPr>
          </a:p>
          <a:p>
            <a:pPr indent="-317500" lvl="1" marL="914400" rtl="0" algn="l">
              <a:lnSpc>
                <a:spcPct val="115000"/>
              </a:lnSpc>
              <a:spcBef>
                <a:spcPts val="0"/>
              </a:spcBef>
              <a:spcAft>
                <a:spcPts val="0"/>
              </a:spcAft>
              <a:buClr>
                <a:schemeClr val="dk1"/>
              </a:buClr>
              <a:buSzPts val="1400"/>
              <a:buFont typeface="Calibri"/>
              <a:buChar char="○"/>
            </a:pPr>
            <a:r>
              <a:rPr b="1" lang="en" sz="1400">
                <a:solidFill>
                  <a:schemeClr val="dk1"/>
                </a:solidFill>
                <a:latin typeface="Calibri"/>
                <a:ea typeface="Calibri"/>
                <a:cs typeface="Calibri"/>
                <a:sym typeface="Calibri"/>
              </a:rPr>
              <a:t>Weak Governance: </a:t>
            </a:r>
            <a:endParaRPr b="1" sz="1400">
              <a:solidFill>
                <a:schemeClr val="dk1"/>
              </a:solidFill>
              <a:latin typeface="Calibri"/>
              <a:ea typeface="Calibri"/>
              <a:cs typeface="Calibri"/>
              <a:sym typeface="Calibri"/>
            </a:endParaRPr>
          </a:p>
          <a:p>
            <a:pPr indent="-317500" lvl="2" marL="1371600" rtl="0" algn="l">
              <a:lnSpc>
                <a:spcPct val="115000"/>
              </a:lnSpc>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Centralized power, poor accountability (e.g., cases of fugitive economic offenders).</a:t>
            </a:r>
            <a:endParaRPr sz="1400">
              <a:solidFill>
                <a:schemeClr val="dk1"/>
              </a:solidFill>
              <a:latin typeface="Calibri"/>
              <a:ea typeface="Calibri"/>
              <a:cs typeface="Calibri"/>
              <a:sym typeface="Calibri"/>
            </a:endParaRPr>
          </a:p>
          <a:p>
            <a:pPr indent="-317500" lvl="1" marL="914400" rtl="0" algn="l">
              <a:lnSpc>
                <a:spcPct val="115000"/>
              </a:lnSpc>
              <a:spcBef>
                <a:spcPts val="0"/>
              </a:spcBef>
              <a:spcAft>
                <a:spcPts val="0"/>
              </a:spcAft>
              <a:buClr>
                <a:schemeClr val="dk1"/>
              </a:buClr>
              <a:buSzPts val="1400"/>
              <a:buFont typeface="Calibri"/>
              <a:buChar char="○"/>
            </a:pPr>
            <a:r>
              <a:rPr b="1" lang="en" sz="1400">
                <a:solidFill>
                  <a:schemeClr val="dk1"/>
                </a:solidFill>
                <a:latin typeface="Calibri"/>
                <a:ea typeface="Calibri"/>
                <a:cs typeface="Calibri"/>
                <a:sym typeface="Calibri"/>
              </a:rPr>
              <a:t>Blurred Accountability: </a:t>
            </a:r>
            <a:endParaRPr b="1" sz="1400">
              <a:solidFill>
                <a:schemeClr val="dk1"/>
              </a:solidFill>
              <a:latin typeface="Calibri"/>
              <a:ea typeface="Calibri"/>
              <a:cs typeface="Calibri"/>
              <a:sym typeface="Calibri"/>
            </a:endParaRPr>
          </a:p>
          <a:p>
            <a:pPr indent="-317500" lvl="2" marL="1371600" rtl="0" algn="l">
              <a:lnSpc>
                <a:spcPct val="115000"/>
              </a:lnSpc>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Inadequate institutional checks (e.g., Rajasthan High Court's judgement on Jaipur bomb blasts 2008).</a:t>
            </a:r>
            <a:endParaRPr b="1" sz="1400">
              <a:solidFill>
                <a:schemeClr val="dk1"/>
              </a:solidFill>
              <a:latin typeface="Calibri"/>
              <a:ea typeface="Calibri"/>
              <a:cs typeface="Calibri"/>
              <a:sym typeface="Calibri"/>
            </a:endParaRPr>
          </a:p>
          <a:p>
            <a:pPr indent="0" lvl="0" marL="914400" rtl="0" algn="l">
              <a:spcBef>
                <a:spcPts val="1500"/>
              </a:spcBef>
              <a:spcAft>
                <a:spcPts val="0"/>
              </a:spcAft>
              <a:buNone/>
            </a:pPr>
            <a:r>
              <a:t/>
            </a:r>
            <a:endParaRPr sz="1100">
              <a:solidFill>
                <a:schemeClr val="dk1"/>
              </a:solidFill>
              <a:latin typeface="Calibri"/>
              <a:ea typeface="Calibri"/>
              <a:cs typeface="Calibri"/>
              <a:sym typeface="Calibri"/>
            </a:endParaRPr>
          </a:p>
        </p:txBody>
      </p:sp>
      <p:sp>
        <p:nvSpPr>
          <p:cNvPr id="77" name="Google Shape;77;p10"/>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78" name="Google Shape;78;p10"/>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cxnSp>
        <p:nvCxnSpPr>
          <p:cNvPr id="79" name="Google Shape;79;p10"/>
          <p:cNvCxnSpPr/>
          <p:nvPr/>
        </p:nvCxnSpPr>
        <p:spPr>
          <a:xfrm>
            <a:off x="4092300" y="3100075"/>
            <a:ext cx="0" cy="0"/>
          </a:xfrm>
          <a:prstGeom prst="straightConnector1">
            <a:avLst/>
          </a:prstGeom>
          <a:noFill/>
          <a:ln cap="flat" cmpd="sng" w="9525">
            <a:solidFill>
              <a:schemeClr val="dk2"/>
            </a:solidFill>
            <a:prstDash val="solid"/>
            <a:round/>
            <a:headEnd len="med" w="med" type="none"/>
            <a:tailEnd len="med" w="med" type="none"/>
          </a:ln>
        </p:spPr>
      </p:cxnSp>
      <p:pic>
        <p:nvPicPr>
          <p:cNvPr id="80" name="Google Shape;80;p10"/>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81" name="Google Shape;81;p10"/>
          <p:cNvSpPr txBox="1"/>
          <p:nvPr>
            <p:ph type="ctrTitle"/>
          </p:nvPr>
        </p:nvSpPr>
        <p:spPr>
          <a:xfrm>
            <a:off x="152400" y="0"/>
            <a:ext cx="8139900" cy="666000"/>
          </a:xfrm>
          <a:prstGeom prst="rect">
            <a:avLst/>
          </a:prstGeom>
        </p:spPr>
        <p:txBody>
          <a:bodyPr anchorCtr="0" anchor="b" bIns="45700" lIns="91425" spcFirstLastPara="1" rIns="91425" wrap="square" tIns="45700">
            <a:noAutofit/>
          </a:bodyPr>
          <a:lstStyle/>
          <a:p>
            <a:pPr indent="0" lvl="0" marL="1828800" rtl="0" algn="just">
              <a:lnSpc>
                <a:spcPct val="115000"/>
              </a:lnSpc>
              <a:spcBef>
                <a:spcPts val="600"/>
              </a:spcBef>
              <a:spcAft>
                <a:spcPts val="600"/>
              </a:spcAft>
              <a:buNone/>
            </a:pPr>
            <a:r>
              <a:rPr b="1" i="1" lang="en" sz="1400">
                <a:solidFill>
                  <a:schemeClr val="dk1"/>
                </a:solidFill>
                <a:latin typeface="Calibri"/>
                <a:ea typeface="Calibri"/>
                <a:cs typeface="Calibri"/>
                <a:sym typeface="Calibri"/>
              </a:rPr>
              <a:t>“Corruption is the manifestation of the failure of core values in the society”. In your opinion, what measures can be adopted to uplift the core values in the society?</a:t>
            </a:r>
            <a:endParaRPr i="1" sz="1700">
              <a:latin typeface="Calibri"/>
              <a:ea typeface="Calibri"/>
              <a:cs typeface="Calibri"/>
              <a:sym typeface="Calibri"/>
            </a:endParaRPr>
          </a:p>
        </p:txBody>
      </p:sp>
      <p:sp>
        <p:nvSpPr>
          <p:cNvPr id="82" name="Google Shape;82;p10"/>
          <p:cNvSpPr/>
          <p:nvPr/>
        </p:nvSpPr>
        <p:spPr>
          <a:xfrm>
            <a:off x="76200" y="90275"/>
            <a:ext cx="15666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2023</a:t>
            </a:r>
            <a:endParaRPr b="1" i="0" sz="2800" u="none" cap="none" strike="noStrike">
              <a:solidFill>
                <a:srgbClr val="FFFFFF"/>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1"/>
          <p:cNvSpPr txBox="1"/>
          <p:nvPr>
            <p:ph idx="1" type="subTitle"/>
          </p:nvPr>
        </p:nvSpPr>
        <p:spPr>
          <a:xfrm>
            <a:off x="112450" y="594600"/>
            <a:ext cx="8897100" cy="4091100"/>
          </a:xfrm>
          <a:prstGeom prst="rect">
            <a:avLst/>
          </a:prstGeom>
        </p:spPr>
        <p:txBody>
          <a:bodyPr anchorCtr="0" anchor="t" bIns="45700" lIns="91425" spcFirstLastPara="1" rIns="91425" wrap="square" tIns="45700">
            <a:normAutofit/>
          </a:bodyPr>
          <a:lstStyle/>
          <a:p>
            <a:pPr indent="0" lvl="0" marL="0" rtl="0" algn="just">
              <a:lnSpc>
                <a:spcPct val="115000"/>
              </a:lnSpc>
              <a:spcBef>
                <a:spcPts val="600"/>
              </a:spcBef>
              <a:spcAft>
                <a:spcPts val="0"/>
              </a:spcAft>
              <a:buNone/>
            </a:pPr>
            <a:r>
              <a:t/>
            </a:r>
            <a:endParaRPr b="1" sz="700">
              <a:solidFill>
                <a:schemeClr val="dk1"/>
              </a:solidFill>
              <a:latin typeface="Calibri"/>
              <a:ea typeface="Calibri"/>
              <a:cs typeface="Calibri"/>
              <a:sym typeface="Calibri"/>
            </a:endParaRPr>
          </a:p>
          <a:p>
            <a:pPr indent="0" lvl="0" marL="0" rtl="0" algn="just">
              <a:lnSpc>
                <a:spcPct val="115000"/>
              </a:lnSpc>
              <a:spcBef>
                <a:spcPts val="600"/>
              </a:spcBef>
              <a:spcAft>
                <a:spcPts val="0"/>
              </a:spcAft>
              <a:buNone/>
            </a:pPr>
            <a:r>
              <a:rPr b="1" lang="en" sz="1800">
                <a:solidFill>
                  <a:schemeClr val="dk1"/>
                </a:solidFill>
                <a:latin typeface="Calibri"/>
                <a:ea typeface="Calibri"/>
                <a:cs typeface="Calibri"/>
                <a:sym typeface="Calibri"/>
              </a:rPr>
              <a:t>Approach </a:t>
            </a:r>
            <a:r>
              <a:rPr lang="en" sz="1800">
                <a:solidFill>
                  <a:schemeClr val="dk1"/>
                </a:solidFill>
                <a:latin typeface="Calibri"/>
                <a:ea typeface="Calibri"/>
                <a:cs typeface="Calibri"/>
                <a:sym typeface="Calibri"/>
              </a:rPr>
              <a:t>(Cont..)</a:t>
            </a:r>
            <a:endParaRPr sz="1200">
              <a:solidFill>
                <a:schemeClr val="dk1"/>
              </a:solidFill>
              <a:latin typeface="Calibri"/>
              <a:ea typeface="Calibri"/>
              <a:cs typeface="Calibri"/>
              <a:sym typeface="Calibri"/>
            </a:endParaRPr>
          </a:p>
          <a:p>
            <a:pPr indent="0" lvl="0" marL="457200" rtl="0" algn="l">
              <a:spcBef>
                <a:spcPts val="600"/>
              </a:spcBef>
              <a:spcAft>
                <a:spcPts val="0"/>
              </a:spcAft>
              <a:buNone/>
            </a:pPr>
            <a:r>
              <a:t/>
            </a:r>
            <a:endParaRPr b="1" sz="1200">
              <a:solidFill>
                <a:schemeClr val="dk1"/>
              </a:solidFill>
              <a:latin typeface="Calibri"/>
              <a:ea typeface="Calibri"/>
              <a:cs typeface="Calibri"/>
              <a:sym typeface="Calibri"/>
            </a:endParaRPr>
          </a:p>
          <a:p>
            <a:pPr indent="-317500" lvl="0" marL="457200" rtl="0" algn="l">
              <a:lnSpc>
                <a:spcPct val="115000"/>
              </a:lnSpc>
              <a:spcBef>
                <a:spcPts val="0"/>
              </a:spcBef>
              <a:spcAft>
                <a:spcPts val="0"/>
              </a:spcAft>
              <a:buClr>
                <a:schemeClr val="dk1"/>
              </a:buClr>
              <a:buSzPts val="1400"/>
              <a:buFont typeface="Calibri"/>
              <a:buChar char="●"/>
            </a:pPr>
            <a:r>
              <a:rPr b="1" lang="en" sz="1400">
                <a:solidFill>
                  <a:schemeClr val="dk1"/>
                </a:solidFill>
                <a:latin typeface="Calibri"/>
                <a:ea typeface="Calibri"/>
                <a:cs typeface="Calibri"/>
                <a:sym typeface="Calibri"/>
              </a:rPr>
              <a:t>Measures to uplift core values in the society</a:t>
            </a:r>
            <a:endParaRPr b="1" sz="1400">
              <a:solidFill>
                <a:schemeClr val="dk1"/>
              </a:solidFill>
              <a:latin typeface="Calibri"/>
              <a:ea typeface="Calibri"/>
              <a:cs typeface="Calibri"/>
              <a:sym typeface="Calibri"/>
            </a:endParaRPr>
          </a:p>
          <a:p>
            <a:pPr indent="0" lvl="0" marL="457200" rtl="0" algn="l">
              <a:lnSpc>
                <a:spcPct val="115000"/>
              </a:lnSpc>
              <a:spcBef>
                <a:spcPts val="0"/>
              </a:spcBef>
              <a:spcAft>
                <a:spcPts val="0"/>
              </a:spcAft>
              <a:buNone/>
            </a:pPr>
            <a:r>
              <a:t/>
            </a:r>
            <a:endParaRPr b="1" sz="700">
              <a:solidFill>
                <a:schemeClr val="dk1"/>
              </a:solidFill>
              <a:latin typeface="Calibri"/>
              <a:ea typeface="Calibri"/>
              <a:cs typeface="Calibri"/>
              <a:sym typeface="Calibri"/>
            </a:endParaRPr>
          </a:p>
          <a:p>
            <a:pPr indent="-317500" lvl="1" marL="914400" rtl="0" algn="l">
              <a:lnSpc>
                <a:spcPct val="115000"/>
              </a:lnSpc>
              <a:spcBef>
                <a:spcPts val="0"/>
              </a:spcBef>
              <a:spcAft>
                <a:spcPts val="0"/>
              </a:spcAft>
              <a:buClr>
                <a:schemeClr val="dk1"/>
              </a:buClr>
              <a:buSzPts val="1400"/>
              <a:buFont typeface="Calibri"/>
              <a:buChar char="○"/>
            </a:pPr>
            <a:r>
              <a:rPr b="1" lang="en" sz="1400">
                <a:solidFill>
                  <a:schemeClr val="dk1"/>
                </a:solidFill>
                <a:latin typeface="Calibri"/>
                <a:ea typeface="Calibri"/>
                <a:cs typeface="Calibri"/>
                <a:sym typeface="Calibri"/>
              </a:rPr>
              <a:t>At Individual Level:</a:t>
            </a:r>
            <a:endParaRPr b="1" sz="1400">
              <a:solidFill>
                <a:schemeClr val="dk1"/>
              </a:solidFill>
              <a:latin typeface="Calibri"/>
              <a:ea typeface="Calibri"/>
              <a:cs typeface="Calibri"/>
              <a:sym typeface="Calibri"/>
            </a:endParaRPr>
          </a:p>
          <a:p>
            <a:pPr indent="-317500" lvl="2" marL="1371600" rtl="0" algn="l">
              <a:lnSpc>
                <a:spcPct val="115000"/>
              </a:lnSpc>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Family and moral education against corruption (e.g., Indonesia’s BUTIKO–Virtual communities wherein educating children about corruption).</a:t>
            </a:r>
            <a:endParaRPr sz="1400">
              <a:solidFill>
                <a:schemeClr val="dk1"/>
              </a:solidFill>
              <a:latin typeface="Calibri"/>
              <a:ea typeface="Calibri"/>
              <a:cs typeface="Calibri"/>
              <a:sym typeface="Calibri"/>
            </a:endParaRPr>
          </a:p>
          <a:p>
            <a:pPr indent="-317500" lvl="1" marL="914400" rtl="0" algn="l">
              <a:lnSpc>
                <a:spcPct val="115000"/>
              </a:lnSpc>
              <a:spcBef>
                <a:spcPts val="0"/>
              </a:spcBef>
              <a:spcAft>
                <a:spcPts val="0"/>
              </a:spcAft>
              <a:buClr>
                <a:schemeClr val="dk1"/>
              </a:buClr>
              <a:buSzPts val="1400"/>
              <a:buFont typeface="Calibri"/>
              <a:buChar char="○"/>
            </a:pPr>
            <a:r>
              <a:rPr b="1" lang="en" sz="1400">
                <a:solidFill>
                  <a:schemeClr val="dk1"/>
                </a:solidFill>
                <a:latin typeface="Calibri"/>
                <a:ea typeface="Calibri"/>
                <a:cs typeface="Calibri"/>
                <a:sym typeface="Calibri"/>
              </a:rPr>
              <a:t>At Societal Level:</a:t>
            </a:r>
            <a:endParaRPr b="1" sz="1400">
              <a:solidFill>
                <a:schemeClr val="dk1"/>
              </a:solidFill>
              <a:latin typeface="Calibri"/>
              <a:ea typeface="Calibri"/>
              <a:cs typeface="Calibri"/>
              <a:sym typeface="Calibri"/>
            </a:endParaRPr>
          </a:p>
          <a:p>
            <a:pPr indent="-317500" lvl="2" marL="1371600" rtl="0" algn="l">
              <a:lnSpc>
                <a:spcPct val="115000"/>
              </a:lnSpc>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Promote rationality, participation, and ethical leadership (e.g., Social audit mechanisms).</a:t>
            </a:r>
            <a:endParaRPr sz="1400">
              <a:solidFill>
                <a:schemeClr val="dk1"/>
              </a:solidFill>
              <a:latin typeface="Calibri"/>
              <a:ea typeface="Calibri"/>
              <a:cs typeface="Calibri"/>
              <a:sym typeface="Calibri"/>
            </a:endParaRPr>
          </a:p>
          <a:p>
            <a:pPr indent="-317500" lvl="2" marL="1371600" rtl="0" algn="l">
              <a:lnSpc>
                <a:spcPct val="115000"/>
              </a:lnSpc>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Media's role in empowering anti-corruption movements.</a:t>
            </a:r>
            <a:endParaRPr sz="1400">
              <a:solidFill>
                <a:schemeClr val="dk1"/>
              </a:solidFill>
              <a:latin typeface="Calibri"/>
              <a:ea typeface="Calibri"/>
              <a:cs typeface="Calibri"/>
              <a:sym typeface="Calibri"/>
            </a:endParaRPr>
          </a:p>
          <a:p>
            <a:pPr indent="-317500" lvl="1" marL="914400" rtl="0" algn="l">
              <a:lnSpc>
                <a:spcPct val="115000"/>
              </a:lnSpc>
              <a:spcBef>
                <a:spcPts val="0"/>
              </a:spcBef>
              <a:spcAft>
                <a:spcPts val="0"/>
              </a:spcAft>
              <a:buClr>
                <a:schemeClr val="dk1"/>
              </a:buClr>
              <a:buSzPts val="1400"/>
              <a:buFont typeface="Calibri"/>
              <a:buChar char="○"/>
            </a:pPr>
            <a:r>
              <a:rPr b="1" lang="en" sz="1400">
                <a:solidFill>
                  <a:schemeClr val="dk1"/>
                </a:solidFill>
                <a:latin typeface="Calibri"/>
                <a:ea typeface="Calibri"/>
                <a:cs typeface="Calibri"/>
                <a:sym typeface="Calibri"/>
              </a:rPr>
              <a:t>At Government Level:</a:t>
            </a:r>
            <a:endParaRPr b="1" sz="1400">
              <a:solidFill>
                <a:schemeClr val="dk1"/>
              </a:solidFill>
              <a:latin typeface="Calibri"/>
              <a:ea typeface="Calibri"/>
              <a:cs typeface="Calibri"/>
              <a:sym typeface="Calibri"/>
            </a:endParaRPr>
          </a:p>
          <a:p>
            <a:pPr indent="-317500" lvl="2" marL="1371600" rtl="0" algn="l">
              <a:lnSpc>
                <a:spcPct val="115000"/>
              </a:lnSpc>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Strengthen accountability mechanisms and Right to Information (e.g., efficient law courts, oversight bodies).</a:t>
            </a:r>
            <a:endParaRPr sz="1400">
              <a:solidFill>
                <a:schemeClr val="dk1"/>
              </a:solidFill>
              <a:latin typeface="Calibri"/>
              <a:ea typeface="Calibri"/>
              <a:cs typeface="Calibri"/>
              <a:sym typeface="Calibri"/>
            </a:endParaRPr>
          </a:p>
          <a:p>
            <a:pPr indent="-317500" lvl="0" marL="457200" rtl="0" algn="l">
              <a:spcBef>
                <a:spcPts val="480"/>
              </a:spcBef>
              <a:spcAft>
                <a:spcPts val="0"/>
              </a:spcAft>
              <a:buClr>
                <a:schemeClr val="dk1"/>
              </a:buClr>
              <a:buSzPts val="1400"/>
              <a:buFont typeface="Calibri"/>
              <a:buChar char="●"/>
            </a:pPr>
            <a:r>
              <a:rPr b="1" lang="en" sz="1400">
                <a:solidFill>
                  <a:schemeClr val="dk1"/>
                </a:solidFill>
                <a:latin typeface="Calibri"/>
                <a:ea typeface="Calibri"/>
                <a:cs typeface="Calibri"/>
                <a:sym typeface="Calibri"/>
              </a:rPr>
              <a:t>Conclusion</a:t>
            </a:r>
            <a:r>
              <a:rPr lang="en" sz="1400">
                <a:solidFill>
                  <a:schemeClr val="dk1"/>
                </a:solidFill>
                <a:latin typeface="Calibri"/>
                <a:ea typeface="Calibri"/>
                <a:cs typeface="Calibri"/>
                <a:sym typeface="Calibri"/>
              </a:rPr>
              <a:t>: Community Action as a remedy for Corruption</a:t>
            </a:r>
            <a:endParaRPr sz="1400">
              <a:solidFill>
                <a:schemeClr val="dk1"/>
              </a:solidFill>
              <a:latin typeface="Calibri"/>
              <a:ea typeface="Calibri"/>
              <a:cs typeface="Calibri"/>
              <a:sym typeface="Calibri"/>
            </a:endParaRPr>
          </a:p>
          <a:p>
            <a:pPr indent="0" lvl="0" marL="914400" rtl="0" algn="l">
              <a:spcBef>
                <a:spcPts val="480"/>
              </a:spcBef>
              <a:spcAft>
                <a:spcPts val="0"/>
              </a:spcAft>
              <a:buNone/>
            </a:pPr>
            <a:r>
              <a:t/>
            </a:r>
            <a:endParaRPr sz="1400">
              <a:solidFill>
                <a:schemeClr val="dk1"/>
              </a:solidFill>
              <a:latin typeface="Calibri"/>
              <a:ea typeface="Calibri"/>
              <a:cs typeface="Calibri"/>
              <a:sym typeface="Calibri"/>
            </a:endParaRPr>
          </a:p>
        </p:txBody>
      </p:sp>
      <p:sp>
        <p:nvSpPr>
          <p:cNvPr id="88" name="Google Shape;88;p11"/>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89" name="Google Shape;89;p11"/>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cxnSp>
        <p:nvCxnSpPr>
          <p:cNvPr id="90" name="Google Shape;90;p11"/>
          <p:cNvCxnSpPr/>
          <p:nvPr/>
        </p:nvCxnSpPr>
        <p:spPr>
          <a:xfrm>
            <a:off x="4092300" y="3100075"/>
            <a:ext cx="0" cy="0"/>
          </a:xfrm>
          <a:prstGeom prst="straightConnector1">
            <a:avLst/>
          </a:prstGeom>
          <a:noFill/>
          <a:ln cap="flat" cmpd="sng" w="9525">
            <a:solidFill>
              <a:schemeClr val="dk2"/>
            </a:solidFill>
            <a:prstDash val="solid"/>
            <a:round/>
            <a:headEnd len="med" w="med" type="none"/>
            <a:tailEnd len="med" w="med" type="none"/>
          </a:ln>
        </p:spPr>
      </p:cxnSp>
      <p:pic>
        <p:nvPicPr>
          <p:cNvPr id="91" name="Google Shape;91;p11"/>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92" name="Google Shape;92;p11"/>
          <p:cNvSpPr txBox="1"/>
          <p:nvPr>
            <p:ph type="ctrTitle"/>
          </p:nvPr>
        </p:nvSpPr>
        <p:spPr>
          <a:xfrm>
            <a:off x="152400" y="0"/>
            <a:ext cx="8139900" cy="666000"/>
          </a:xfrm>
          <a:prstGeom prst="rect">
            <a:avLst/>
          </a:prstGeom>
        </p:spPr>
        <p:txBody>
          <a:bodyPr anchorCtr="0" anchor="b" bIns="45700" lIns="91425" spcFirstLastPara="1" rIns="91425" wrap="square" tIns="45700">
            <a:noAutofit/>
          </a:bodyPr>
          <a:lstStyle/>
          <a:p>
            <a:pPr indent="0" lvl="0" marL="1828800" rtl="0" algn="just">
              <a:lnSpc>
                <a:spcPct val="115000"/>
              </a:lnSpc>
              <a:spcBef>
                <a:spcPts val="600"/>
              </a:spcBef>
              <a:spcAft>
                <a:spcPts val="600"/>
              </a:spcAft>
              <a:buNone/>
            </a:pPr>
            <a:r>
              <a:rPr b="1" i="1" lang="en" sz="1400">
                <a:solidFill>
                  <a:schemeClr val="dk1"/>
                </a:solidFill>
                <a:latin typeface="Calibri"/>
                <a:ea typeface="Calibri"/>
                <a:cs typeface="Calibri"/>
                <a:sym typeface="Calibri"/>
              </a:rPr>
              <a:t>“Corruption is the manifestation of the failure of core values in the society”. In your opinion, what measures can be adopted to uplift the core values in the society?</a:t>
            </a:r>
            <a:endParaRPr i="1" sz="1700">
              <a:latin typeface="Calibri"/>
              <a:ea typeface="Calibri"/>
              <a:cs typeface="Calibri"/>
              <a:sym typeface="Calibri"/>
            </a:endParaRPr>
          </a:p>
        </p:txBody>
      </p:sp>
      <p:sp>
        <p:nvSpPr>
          <p:cNvPr id="93" name="Google Shape;93;p11"/>
          <p:cNvSpPr/>
          <p:nvPr/>
        </p:nvSpPr>
        <p:spPr>
          <a:xfrm>
            <a:off x="76200" y="90275"/>
            <a:ext cx="15666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2023</a:t>
            </a:r>
            <a:endParaRPr b="1" i="0" sz="2800" u="none" cap="none" strike="noStrike">
              <a:solidFill>
                <a:srgbClr val="FFFFFF"/>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2"/>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99" name="Google Shape;99;p12"/>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pic>
        <p:nvPicPr>
          <p:cNvPr id="100" name="Google Shape;100;p12"/>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101" name="Google Shape;101;p12"/>
          <p:cNvSpPr/>
          <p:nvPr/>
        </p:nvSpPr>
        <p:spPr>
          <a:xfrm>
            <a:off x="76200" y="90275"/>
            <a:ext cx="15666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2022</a:t>
            </a:r>
            <a:endParaRPr b="1" i="0" sz="2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
        <p:nvSpPr>
          <p:cNvPr id="102" name="Google Shape;102;p12"/>
          <p:cNvSpPr txBox="1"/>
          <p:nvPr/>
        </p:nvSpPr>
        <p:spPr>
          <a:xfrm>
            <a:off x="685800" y="914400"/>
            <a:ext cx="7201200" cy="3480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800">
                <a:solidFill>
                  <a:schemeClr val="dk1"/>
                </a:solidFill>
                <a:latin typeface="Calibri"/>
                <a:ea typeface="Calibri"/>
                <a:cs typeface="Calibri"/>
                <a:sym typeface="Calibri"/>
              </a:rPr>
              <a:t>It is believed that adherence to ethics in human actions would ensure in smooth functioning of an organization/system. If so, what does ethics seek to promote in human life? How do ethical values assist in the resolution of conflicts faced by him in his day-to-day functioning? (Answer in 150 words) 10</a:t>
            </a:r>
            <a:endParaRPr b="1" sz="1800">
              <a:solidFill>
                <a:schemeClr val="dk1"/>
              </a:solidFill>
              <a:latin typeface="Calibri"/>
              <a:ea typeface="Calibri"/>
              <a:cs typeface="Calibri"/>
              <a:sym typeface="Calibri"/>
            </a:endParaRPr>
          </a:p>
          <a:p>
            <a:pPr indent="0" lvl="0" marL="0" rtl="0" algn="just">
              <a:lnSpc>
                <a:spcPct val="115000"/>
              </a:lnSpc>
              <a:spcBef>
                <a:spcPts val="0"/>
              </a:spcBef>
              <a:spcAft>
                <a:spcPts val="0"/>
              </a:spcAft>
              <a:buNone/>
            </a:pPr>
            <a:r>
              <a:t/>
            </a:r>
            <a:endParaRPr b="1">
              <a:solidFill>
                <a:schemeClr val="dk1"/>
              </a:solidFill>
              <a:latin typeface="Calibri"/>
              <a:ea typeface="Calibri"/>
              <a:cs typeface="Calibri"/>
              <a:sym typeface="Calibri"/>
            </a:endParaRPr>
          </a:p>
          <a:p>
            <a:pPr indent="0" lvl="0" marL="0" rtl="0" algn="just">
              <a:lnSpc>
                <a:spcPct val="115000"/>
              </a:lnSpc>
              <a:spcBef>
                <a:spcPts val="0"/>
              </a:spcBef>
              <a:spcAft>
                <a:spcPts val="0"/>
              </a:spcAft>
              <a:buNone/>
            </a:pPr>
            <a:r>
              <a:rPr b="1" lang="en">
                <a:solidFill>
                  <a:schemeClr val="dk1"/>
                </a:solidFill>
                <a:latin typeface="Calibri"/>
                <a:ea typeface="Calibri"/>
                <a:cs typeface="Calibri"/>
                <a:sym typeface="Calibri"/>
              </a:rPr>
              <a:t>Approach:</a:t>
            </a:r>
            <a:endParaRPr b="1">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Char char="●"/>
            </a:pPr>
            <a:r>
              <a:rPr lang="en">
                <a:solidFill>
                  <a:schemeClr val="dk1"/>
                </a:solidFill>
                <a:latin typeface="Calibri"/>
                <a:ea typeface="Calibri"/>
                <a:cs typeface="Calibri"/>
                <a:sym typeface="Calibri"/>
              </a:rPr>
              <a:t>Introduce the answer with explaining the statement briefly.</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Char char="●"/>
            </a:pPr>
            <a:r>
              <a:rPr lang="en">
                <a:solidFill>
                  <a:schemeClr val="dk1"/>
                </a:solidFill>
                <a:latin typeface="Calibri"/>
                <a:ea typeface="Calibri"/>
                <a:cs typeface="Calibri"/>
                <a:sym typeface="Calibri"/>
              </a:rPr>
              <a:t>Address what ethics promotes in human life/essence of ethics in human life</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Char char="●"/>
            </a:pPr>
            <a:r>
              <a:rPr lang="en">
                <a:solidFill>
                  <a:schemeClr val="dk1"/>
                </a:solidFill>
                <a:latin typeface="Calibri"/>
                <a:ea typeface="Calibri"/>
                <a:cs typeface="Calibri"/>
                <a:sym typeface="Calibri"/>
              </a:rPr>
              <a:t>Substantiate how ethical values help in conflict resolution in day-to-day functioning of system (administration)</a:t>
            </a:r>
            <a:endParaRPr>
              <a:solidFill>
                <a:schemeClr val="dk1"/>
              </a:solidFill>
              <a:latin typeface="Calibri"/>
              <a:ea typeface="Calibri"/>
              <a:cs typeface="Calibri"/>
              <a:sym typeface="Calibri"/>
            </a:endParaRPr>
          </a:p>
          <a:p>
            <a:pPr indent="-317500" lvl="0" marL="457200" rtl="0" algn="just">
              <a:lnSpc>
                <a:spcPct val="115000"/>
              </a:lnSpc>
              <a:spcBef>
                <a:spcPts val="0"/>
              </a:spcBef>
              <a:spcAft>
                <a:spcPts val="0"/>
              </a:spcAft>
              <a:buClr>
                <a:schemeClr val="dk1"/>
              </a:buClr>
              <a:buSzPts val="1400"/>
              <a:buFont typeface="Calibri"/>
              <a:buChar char="●"/>
            </a:pPr>
            <a:r>
              <a:rPr lang="en">
                <a:solidFill>
                  <a:schemeClr val="dk1"/>
                </a:solidFill>
                <a:latin typeface="Calibri"/>
                <a:ea typeface="Calibri"/>
                <a:cs typeface="Calibri"/>
                <a:sym typeface="Calibri"/>
              </a:rPr>
              <a:t>Conclude accordingly.</a:t>
            </a:r>
            <a:endParaRPr>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3"/>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108" name="Google Shape;108;p13"/>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pic>
        <p:nvPicPr>
          <p:cNvPr id="109" name="Google Shape;109;p13"/>
          <p:cNvPicPr preferRelativeResize="0"/>
          <p:nvPr/>
        </p:nvPicPr>
        <p:blipFill>
          <a:blip r:embed="rId3">
            <a:alphaModFix/>
          </a:blip>
          <a:stretch>
            <a:fillRect/>
          </a:stretch>
        </p:blipFill>
        <p:spPr>
          <a:xfrm>
            <a:off x="8546798" y="0"/>
            <a:ext cx="597200" cy="534200"/>
          </a:xfrm>
          <a:prstGeom prst="rect">
            <a:avLst/>
          </a:prstGeom>
          <a:noFill/>
          <a:ln cap="flat" cmpd="sng" w="9525">
            <a:solidFill>
              <a:schemeClr val="dk2"/>
            </a:solidFill>
            <a:prstDash val="solid"/>
            <a:round/>
            <a:headEnd len="sm" w="sm" type="none"/>
            <a:tailEnd len="sm" w="sm" type="none"/>
          </a:ln>
        </p:spPr>
      </p:pic>
      <p:sp>
        <p:nvSpPr>
          <p:cNvPr id="110" name="Google Shape;110;p13"/>
          <p:cNvSpPr/>
          <p:nvPr/>
        </p:nvSpPr>
        <p:spPr>
          <a:xfrm>
            <a:off x="76200" y="90275"/>
            <a:ext cx="15666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2022</a:t>
            </a:r>
            <a:endParaRPr b="1" i="0" sz="2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
        <p:nvSpPr>
          <p:cNvPr id="111" name="Google Shape;111;p13"/>
          <p:cNvSpPr txBox="1"/>
          <p:nvPr/>
        </p:nvSpPr>
        <p:spPr>
          <a:xfrm>
            <a:off x="381000" y="533400"/>
            <a:ext cx="8718000" cy="4239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 sz="1100">
                <a:solidFill>
                  <a:schemeClr val="dk1"/>
                </a:solidFill>
              </a:rPr>
              <a:t>Introduction:</a:t>
            </a:r>
            <a:r>
              <a:rPr lang="en" sz="1100">
                <a:solidFill>
                  <a:schemeClr val="dk1"/>
                </a:solidFill>
              </a:rPr>
              <a:t> Ethics, a system of moral principles, guides human conduct, distinguishing right from wrong and ensuring smooth functioning of organizations and systems.</a:t>
            </a:r>
            <a:endParaRPr sz="1100">
              <a:solidFill>
                <a:schemeClr val="dk1"/>
              </a:solidFill>
            </a:endParaRPr>
          </a:p>
          <a:p>
            <a:pPr indent="0" lvl="0" marL="0" rtl="0" algn="l">
              <a:lnSpc>
                <a:spcPct val="115000"/>
              </a:lnSpc>
              <a:spcBef>
                <a:spcPts val="1200"/>
              </a:spcBef>
              <a:spcAft>
                <a:spcPts val="0"/>
              </a:spcAft>
              <a:buNone/>
            </a:pPr>
            <a:r>
              <a:rPr b="1" lang="en" sz="1100">
                <a:solidFill>
                  <a:schemeClr val="dk1"/>
                </a:solidFill>
              </a:rPr>
              <a:t>What Ethics Promotes in Human Life:</a:t>
            </a:r>
            <a:endParaRPr b="1" sz="1100">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 sz="1100">
                <a:solidFill>
                  <a:schemeClr val="dk1"/>
                </a:solidFill>
              </a:rPr>
              <a:t>Order and Stability:</a:t>
            </a:r>
            <a:r>
              <a:rPr lang="en" sz="1100">
                <a:solidFill>
                  <a:schemeClr val="dk1"/>
                </a:solidFill>
              </a:rPr>
              <a:t> Promotes responsibility and obligation.</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b="1" lang="en" sz="1100">
                <a:solidFill>
                  <a:schemeClr val="dk1"/>
                </a:solidFill>
              </a:rPr>
              <a:t>Social Binding:</a:t>
            </a:r>
            <a:r>
              <a:rPr lang="en" sz="1100">
                <a:solidFill>
                  <a:schemeClr val="dk1"/>
                </a:solidFill>
              </a:rPr>
              <a:t> Common values and norms, e.g., human rights.</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b="1" lang="en" sz="1100">
                <a:solidFill>
                  <a:schemeClr val="dk1"/>
                </a:solidFill>
              </a:rPr>
              <a:t>Virtuous Qualities:</a:t>
            </a:r>
            <a:r>
              <a:rPr lang="en" sz="1100">
                <a:solidFill>
                  <a:schemeClr val="dk1"/>
                </a:solidFill>
              </a:rPr>
              <a:t> Character building.</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b="1" lang="en" sz="1100">
                <a:solidFill>
                  <a:schemeClr val="dk1"/>
                </a:solidFill>
              </a:rPr>
              <a:t>Progress and Prosperity:</a:t>
            </a:r>
            <a:r>
              <a:rPr lang="en" sz="1100">
                <a:solidFill>
                  <a:schemeClr val="dk1"/>
                </a:solidFill>
              </a:rPr>
              <a:t> Values of productivity and efficiency.</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b="1" lang="en" sz="1100">
                <a:solidFill>
                  <a:schemeClr val="dk1"/>
                </a:solidFill>
              </a:rPr>
              <a:t>Direction to Institutions:</a:t>
            </a:r>
            <a:r>
              <a:rPr lang="en" sz="1100">
                <a:solidFill>
                  <a:schemeClr val="dk1"/>
                </a:solidFill>
              </a:rPr>
              <a:t> Defines purpose and goals, promotes ethical work culture.</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b="1" lang="en" sz="1100">
                <a:solidFill>
                  <a:schemeClr val="dk1"/>
                </a:solidFill>
              </a:rPr>
              <a:t>Role Modelling:</a:t>
            </a:r>
            <a:r>
              <a:rPr lang="en" sz="1100">
                <a:solidFill>
                  <a:schemeClr val="dk1"/>
                </a:solidFill>
              </a:rPr>
              <a:t> Promotes upright leadership.</a:t>
            </a:r>
            <a:endParaRPr sz="1100">
              <a:solidFill>
                <a:schemeClr val="dk1"/>
              </a:solidFill>
            </a:endParaRPr>
          </a:p>
          <a:p>
            <a:pPr indent="0" lvl="0" marL="0" rtl="0" algn="l">
              <a:lnSpc>
                <a:spcPct val="115000"/>
              </a:lnSpc>
              <a:spcBef>
                <a:spcPts val="1200"/>
              </a:spcBef>
              <a:spcAft>
                <a:spcPts val="0"/>
              </a:spcAft>
              <a:buNone/>
            </a:pPr>
            <a:r>
              <a:rPr b="1" lang="en" sz="1100">
                <a:solidFill>
                  <a:schemeClr val="dk1"/>
                </a:solidFill>
              </a:rPr>
              <a:t>How Ethical Values Assist in Conflict Resolution:</a:t>
            </a:r>
            <a:endParaRPr b="1" sz="1100">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 sz="1100">
                <a:solidFill>
                  <a:schemeClr val="dk1"/>
                </a:solidFill>
              </a:rPr>
              <a:t>Decision-Making:</a:t>
            </a:r>
            <a:r>
              <a:rPr lang="en" sz="1100">
                <a:solidFill>
                  <a:schemeClr val="dk1"/>
                </a:solidFill>
              </a:rPr>
              <a:t> Probity, integrity, and courage help in ethical dilemmas.</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b="1" lang="en" sz="1100">
                <a:solidFill>
                  <a:schemeClr val="dk1"/>
                </a:solidFill>
              </a:rPr>
              <a:t>Compassion and Empathy:</a:t>
            </a:r>
            <a:r>
              <a:rPr lang="en" sz="1100">
                <a:solidFill>
                  <a:schemeClr val="dk1"/>
                </a:solidFill>
              </a:rPr>
              <a:t> Aid in decision-making during crisis situations.</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b="1" lang="en" sz="1100">
                <a:solidFill>
                  <a:schemeClr val="dk1"/>
                </a:solidFill>
              </a:rPr>
              <a:t>Objectivity and Integrity:</a:t>
            </a:r>
            <a:r>
              <a:rPr lang="en" sz="1100">
                <a:solidFill>
                  <a:schemeClr val="dk1"/>
                </a:solidFill>
              </a:rPr>
              <a:t> Clear approach to resource management and prioritization.</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b="1" lang="en" sz="1100">
                <a:solidFill>
                  <a:schemeClr val="dk1"/>
                </a:solidFill>
              </a:rPr>
              <a:t>Accountability and Transparency:</a:t>
            </a:r>
            <a:r>
              <a:rPr lang="en" sz="1100">
                <a:solidFill>
                  <a:schemeClr val="dk1"/>
                </a:solidFill>
              </a:rPr>
              <a:t> Moral justification for public policies.</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b="1" lang="en" sz="1100">
                <a:solidFill>
                  <a:schemeClr val="dk1"/>
                </a:solidFill>
              </a:rPr>
              <a:t>Fairness and Inclusivity:</a:t>
            </a:r>
            <a:r>
              <a:rPr lang="en" sz="1100">
                <a:solidFill>
                  <a:schemeClr val="dk1"/>
                </a:solidFill>
              </a:rPr>
              <a:t> Resolves cultural conflicts and promotes common goals.</a:t>
            </a:r>
            <a:endParaRPr sz="1100">
              <a:solidFill>
                <a:schemeClr val="dk1"/>
              </a:solidFill>
            </a:endParaRPr>
          </a:p>
          <a:p>
            <a:pPr indent="0" lvl="0" marL="0" rtl="0" algn="l">
              <a:lnSpc>
                <a:spcPct val="115000"/>
              </a:lnSpc>
              <a:spcBef>
                <a:spcPts val="1200"/>
              </a:spcBef>
              <a:spcAft>
                <a:spcPts val="1200"/>
              </a:spcAft>
              <a:buNone/>
            </a:pPr>
            <a:r>
              <a:rPr b="1" lang="en" sz="1100">
                <a:solidFill>
                  <a:schemeClr val="dk1"/>
                </a:solidFill>
              </a:rPr>
              <a:t>Conclusion:</a:t>
            </a:r>
            <a:r>
              <a:rPr lang="en" sz="1100">
                <a:solidFill>
                  <a:schemeClr val="dk1"/>
                </a:solidFill>
              </a:rPr>
              <a:t> Ethical values in public administration ensure better welfare outcomes and societal well-being, promoting peace, harmony, and stability.</a:t>
            </a:r>
            <a:endParaRPr sz="110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4"/>
          <p:cNvSpPr txBox="1"/>
          <p:nvPr/>
        </p:nvSpPr>
        <p:spPr>
          <a:xfrm>
            <a:off x="107504" y="4818186"/>
            <a:ext cx="2847900" cy="273900"/>
          </a:xfrm>
          <a:prstGeom prst="rect">
            <a:avLst/>
          </a:prstGeom>
          <a:noFill/>
          <a:ln>
            <a:noFill/>
          </a:ln>
        </p:spPr>
        <p:txBody>
          <a:bodyPr anchorCtr="0" anchor="ctr" bIns="45700" lIns="45700"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C6D1DD"/>
                </a:solidFill>
                <a:latin typeface="Century Gothic"/>
                <a:ea typeface="Century Gothic"/>
                <a:cs typeface="Century Gothic"/>
                <a:sym typeface="Century Gothic"/>
              </a:rPr>
              <a:t>Copyright © 202</a:t>
            </a:r>
            <a:r>
              <a:rPr lang="en" sz="900">
                <a:solidFill>
                  <a:srgbClr val="C6D1DD"/>
                </a:solidFill>
                <a:latin typeface="Century Gothic"/>
                <a:ea typeface="Century Gothic"/>
                <a:cs typeface="Century Gothic"/>
                <a:sym typeface="Century Gothic"/>
              </a:rPr>
              <a:t>4</a:t>
            </a:r>
            <a:r>
              <a:rPr b="0" i="0" lang="en" sz="900" u="none" cap="none" strike="noStrike">
                <a:solidFill>
                  <a:srgbClr val="C6D1DD"/>
                </a:solidFill>
                <a:latin typeface="Century Gothic"/>
                <a:ea typeface="Century Gothic"/>
                <a:cs typeface="Century Gothic"/>
                <a:sym typeface="Century Gothic"/>
              </a:rPr>
              <a:t> by Vision IAS. [www.visionias.in]</a:t>
            </a:r>
            <a:endParaRPr b="0" i="0" sz="900" u="none" cap="none" strike="noStrike">
              <a:solidFill>
                <a:srgbClr val="C6D1DD"/>
              </a:solidFill>
              <a:latin typeface="Century Gothic"/>
              <a:ea typeface="Century Gothic"/>
              <a:cs typeface="Century Gothic"/>
              <a:sym typeface="Century Gothic"/>
            </a:endParaRPr>
          </a:p>
        </p:txBody>
      </p:sp>
      <p:sp>
        <p:nvSpPr>
          <p:cNvPr id="117" name="Google Shape;117;p14"/>
          <p:cNvSpPr txBox="1"/>
          <p:nvPr/>
        </p:nvSpPr>
        <p:spPr>
          <a:xfrm>
            <a:off x="4295077" y="4818186"/>
            <a:ext cx="4669500" cy="273900"/>
          </a:xfrm>
          <a:prstGeom prst="rect">
            <a:avLst/>
          </a:prstGeom>
          <a:noFill/>
          <a:ln>
            <a:noFill/>
          </a:ln>
        </p:spPr>
        <p:txBody>
          <a:bodyPr anchorCtr="0" anchor="ctr" bIns="45700" lIns="91425" spcFirstLastPara="1" rIns="45700"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CEDBF0"/>
                </a:solidFill>
                <a:latin typeface="Century Gothic"/>
                <a:ea typeface="Century Gothic"/>
                <a:cs typeface="Century Gothic"/>
                <a:sym typeface="Century Gothic"/>
              </a:rPr>
              <a:t>Team VisionIAS</a:t>
            </a:r>
            <a:endParaRPr b="0" i="0" sz="1200" u="none" cap="none" strike="noStrike">
              <a:solidFill>
                <a:srgbClr val="CEDBF0"/>
              </a:solidFill>
              <a:latin typeface="Century Gothic"/>
              <a:ea typeface="Century Gothic"/>
              <a:cs typeface="Century Gothic"/>
              <a:sym typeface="Century Gothic"/>
            </a:endParaRPr>
          </a:p>
        </p:txBody>
      </p:sp>
      <p:pic>
        <p:nvPicPr>
          <p:cNvPr id="118" name="Google Shape;118;p14"/>
          <p:cNvPicPr preferRelativeResize="0"/>
          <p:nvPr/>
        </p:nvPicPr>
        <p:blipFill>
          <a:blip r:embed="rId3">
            <a:alphaModFix/>
          </a:blip>
          <a:stretch>
            <a:fillRect/>
          </a:stretch>
        </p:blipFill>
        <p:spPr>
          <a:xfrm>
            <a:off x="8292217" y="0"/>
            <a:ext cx="851775" cy="761925"/>
          </a:xfrm>
          <a:prstGeom prst="rect">
            <a:avLst/>
          </a:prstGeom>
          <a:noFill/>
          <a:ln cap="flat" cmpd="sng" w="9525">
            <a:solidFill>
              <a:schemeClr val="dk2"/>
            </a:solidFill>
            <a:prstDash val="solid"/>
            <a:round/>
            <a:headEnd len="sm" w="sm" type="none"/>
            <a:tailEnd len="sm" w="sm" type="none"/>
          </a:ln>
        </p:spPr>
      </p:pic>
      <p:sp>
        <p:nvSpPr>
          <p:cNvPr id="119" name="Google Shape;119;p14"/>
          <p:cNvSpPr/>
          <p:nvPr/>
        </p:nvSpPr>
        <p:spPr>
          <a:xfrm>
            <a:off x="76200" y="90275"/>
            <a:ext cx="1566600" cy="365100"/>
          </a:xfrm>
          <a:prstGeom prst="rect">
            <a:avLst/>
          </a:prstGeom>
          <a:solidFill>
            <a:srgbClr val="ED1C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lang="en" sz="1800">
                <a:solidFill>
                  <a:srgbClr val="FFFFFF"/>
                </a:solidFill>
              </a:rPr>
              <a:t>UPSC 2022</a:t>
            </a:r>
            <a:endParaRPr b="1" i="0" sz="2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FFFFFF"/>
              </a:solidFill>
              <a:latin typeface="Arial"/>
              <a:ea typeface="Arial"/>
              <a:cs typeface="Arial"/>
              <a:sym typeface="Arial"/>
            </a:endParaRPr>
          </a:p>
        </p:txBody>
      </p:sp>
      <p:sp>
        <p:nvSpPr>
          <p:cNvPr id="120" name="Google Shape;120;p14"/>
          <p:cNvSpPr txBox="1"/>
          <p:nvPr/>
        </p:nvSpPr>
        <p:spPr>
          <a:xfrm>
            <a:off x="107500" y="685800"/>
            <a:ext cx="8778900" cy="3393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chemeClr val="dk1"/>
                </a:solidFill>
                <a:latin typeface="Calibri"/>
                <a:ea typeface="Calibri"/>
                <a:cs typeface="Calibri"/>
                <a:sym typeface="Calibri"/>
              </a:rPr>
              <a:t>Online methodology is being used for day-to-day meetings, institutional approvals in the administration and for teaching and learning in education sector to the extent telemedicine in the health sector is getting popular with the approvals of the competent authority. No doubt it has advantages and disadvantages for both the beneficiaries and system at large. Describe and discuss the ethical issues involved in the use of online method particularly to vulnerable section of society. (Answer in 150 words) 10</a:t>
            </a:r>
            <a:endParaRPr b="1" sz="1700">
              <a:solidFill>
                <a:schemeClr val="dk1"/>
              </a:solidFill>
              <a:latin typeface="Calibri"/>
              <a:ea typeface="Calibri"/>
              <a:cs typeface="Calibri"/>
              <a:sym typeface="Calibri"/>
            </a:endParaRPr>
          </a:p>
          <a:p>
            <a:pPr indent="0" lvl="0" marL="0" rtl="0" algn="just">
              <a:lnSpc>
                <a:spcPct val="115000"/>
              </a:lnSpc>
              <a:spcBef>
                <a:spcPts val="0"/>
              </a:spcBef>
              <a:spcAft>
                <a:spcPts val="0"/>
              </a:spcAft>
              <a:buNone/>
            </a:pPr>
            <a:r>
              <a:t/>
            </a:r>
            <a:endParaRPr b="1" sz="1100">
              <a:solidFill>
                <a:schemeClr val="dk1"/>
              </a:solidFill>
            </a:endParaRPr>
          </a:p>
          <a:p>
            <a:pPr indent="0" lvl="0" marL="457200" rtl="0" algn="just">
              <a:lnSpc>
                <a:spcPct val="115000"/>
              </a:lnSpc>
              <a:spcBef>
                <a:spcPts val="0"/>
              </a:spcBef>
              <a:spcAft>
                <a:spcPts val="0"/>
              </a:spcAft>
              <a:buClr>
                <a:schemeClr val="dk1"/>
              </a:buClr>
              <a:buSzPts val="1100"/>
              <a:buFont typeface="Arial"/>
              <a:buNone/>
            </a:pPr>
            <a:r>
              <a:rPr b="1" lang="en" sz="1200">
                <a:solidFill>
                  <a:schemeClr val="dk1"/>
                </a:solidFill>
              </a:rPr>
              <a:t>Approach</a:t>
            </a:r>
            <a:r>
              <a:rPr lang="en" sz="1200">
                <a:solidFill>
                  <a:schemeClr val="dk1"/>
                </a:solidFill>
              </a:rPr>
              <a:t>:</a:t>
            </a:r>
            <a:endParaRPr sz="1200">
              <a:solidFill>
                <a:schemeClr val="dk1"/>
              </a:solidFill>
            </a:endParaRPr>
          </a:p>
          <a:p>
            <a:pPr indent="-228600" lvl="0" marL="457200" rtl="0" algn="just">
              <a:lnSpc>
                <a:spcPct val="115000"/>
              </a:lnSpc>
              <a:spcBef>
                <a:spcPts val="0"/>
              </a:spcBef>
              <a:spcAft>
                <a:spcPts val="0"/>
              </a:spcAft>
              <a:buClr>
                <a:schemeClr val="dk1"/>
              </a:buClr>
              <a:buSzPts val="1100"/>
              <a:buFont typeface="Arial"/>
              <a:buNone/>
            </a:pPr>
            <a:r>
              <a:rPr lang="en" sz="1200">
                <a:solidFill>
                  <a:schemeClr val="dk1"/>
                </a:solidFill>
              </a:rPr>
              <a:t>·</a:t>
            </a:r>
            <a:r>
              <a:rPr lang="en" sz="800">
                <a:solidFill>
                  <a:schemeClr val="dk1"/>
                </a:solidFill>
                <a:latin typeface="Times New Roman"/>
                <a:ea typeface="Times New Roman"/>
                <a:cs typeface="Times New Roman"/>
                <a:sym typeface="Times New Roman"/>
              </a:rPr>
              <a:t>       </a:t>
            </a:r>
            <a:r>
              <a:rPr lang="en" sz="1200">
                <a:solidFill>
                  <a:schemeClr val="dk1"/>
                </a:solidFill>
              </a:rPr>
              <a:t>Introduce with context of use of online methodology.</a:t>
            </a:r>
            <a:endParaRPr sz="1200">
              <a:solidFill>
                <a:schemeClr val="dk1"/>
              </a:solidFill>
            </a:endParaRPr>
          </a:p>
          <a:p>
            <a:pPr indent="-228600" lvl="0" marL="457200" rtl="0" algn="just">
              <a:lnSpc>
                <a:spcPct val="115000"/>
              </a:lnSpc>
              <a:spcBef>
                <a:spcPts val="0"/>
              </a:spcBef>
              <a:spcAft>
                <a:spcPts val="0"/>
              </a:spcAft>
              <a:buClr>
                <a:schemeClr val="dk1"/>
              </a:buClr>
              <a:buSzPts val="1100"/>
              <a:buFont typeface="Arial"/>
              <a:buNone/>
            </a:pPr>
            <a:r>
              <a:rPr lang="en" sz="1200">
                <a:solidFill>
                  <a:schemeClr val="dk1"/>
                </a:solidFill>
              </a:rPr>
              <a:t>·</a:t>
            </a:r>
            <a:r>
              <a:rPr lang="en" sz="800">
                <a:solidFill>
                  <a:schemeClr val="dk1"/>
                </a:solidFill>
                <a:latin typeface="Times New Roman"/>
                <a:ea typeface="Times New Roman"/>
                <a:cs typeface="Times New Roman"/>
                <a:sym typeface="Times New Roman"/>
              </a:rPr>
              <a:t>       </a:t>
            </a:r>
            <a:r>
              <a:rPr lang="en" sz="1200">
                <a:solidFill>
                  <a:schemeClr val="dk1"/>
                </a:solidFill>
              </a:rPr>
              <a:t>Write </a:t>
            </a:r>
            <a:r>
              <a:rPr b="1" lang="en" sz="1200">
                <a:solidFill>
                  <a:schemeClr val="dk1"/>
                </a:solidFill>
              </a:rPr>
              <a:t>advantages </a:t>
            </a:r>
            <a:r>
              <a:rPr lang="en" sz="1200">
                <a:solidFill>
                  <a:schemeClr val="dk1"/>
                </a:solidFill>
              </a:rPr>
              <a:t>for the beneficiaries and the system at large.</a:t>
            </a:r>
            <a:endParaRPr sz="1200">
              <a:solidFill>
                <a:schemeClr val="dk1"/>
              </a:solidFill>
            </a:endParaRPr>
          </a:p>
          <a:p>
            <a:pPr indent="-228600" lvl="0" marL="457200" rtl="0" algn="just">
              <a:lnSpc>
                <a:spcPct val="115000"/>
              </a:lnSpc>
              <a:spcBef>
                <a:spcPts val="0"/>
              </a:spcBef>
              <a:spcAft>
                <a:spcPts val="0"/>
              </a:spcAft>
              <a:buClr>
                <a:schemeClr val="dk1"/>
              </a:buClr>
              <a:buSzPts val="1100"/>
              <a:buFont typeface="Arial"/>
              <a:buNone/>
            </a:pPr>
            <a:r>
              <a:rPr lang="en" sz="1200">
                <a:solidFill>
                  <a:schemeClr val="dk1"/>
                </a:solidFill>
              </a:rPr>
              <a:t>·</a:t>
            </a:r>
            <a:r>
              <a:rPr lang="en" sz="800">
                <a:solidFill>
                  <a:schemeClr val="dk1"/>
                </a:solidFill>
                <a:latin typeface="Times New Roman"/>
                <a:ea typeface="Times New Roman"/>
                <a:cs typeface="Times New Roman"/>
                <a:sym typeface="Times New Roman"/>
              </a:rPr>
              <a:t>       </a:t>
            </a:r>
            <a:r>
              <a:rPr lang="en" sz="1200">
                <a:solidFill>
                  <a:schemeClr val="dk1"/>
                </a:solidFill>
              </a:rPr>
              <a:t>Write </a:t>
            </a:r>
            <a:r>
              <a:rPr b="1" lang="en" sz="1200">
                <a:solidFill>
                  <a:schemeClr val="dk1"/>
                </a:solidFill>
              </a:rPr>
              <a:t>disadvantages </a:t>
            </a:r>
            <a:r>
              <a:rPr lang="en" sz="1200">
                <a:solidFill>
                  <a:schemeClr val="dk1"/>
                </a:solidFill>
              </a:rPr>
              <a:t>for both the beneficiaries and the system at large.</a:t>
            </a:r>
            <a:endParaRPr sz="1200">
              <a:solidFill>
                <a:schemeClr val="dk1"/>
              </a:solidFill>
            </a:endParaRPr>
          </a:p>
          <a:p>
            <a:pPr indent="-228600" lvl="0" marL="457200" rtl="0" algn="just">
              <a:lnSpc>
                <a:spcPct val="115000"/>
              </a:lnSpc>
              <a:spcBef>
                <a:spcPts val="0"/>
              </a:spcBef>
              <a:spcAft>
                <a:spcPts val="0"/>
              </a:spcAft>
              <a:buClr>
                <a:schemeClr val="dk1"/>
              </a:buClr>
              <a:buSzPts val="1100"/>
              <a:buFont typeface="Arial"/>
              <a:buNone/>
            </a:pPr>
            <a:r>
              <a:rPr lang="en" sz="1200">
                <a:solidFill>
                  <a:schemeClr val="dk1"/>
                </a:solidFill>
              </a:rPr>
              <a:t>·</a:t>
            </a:r>
            <a:r>
              <a:rPr lang="en" sz="800">
                <a:solidFill>
                  <a:schemeClr val="dk1"/>
                </a:solidFill>
                <a:latin typeface="Times New Roman"/>
                <a:ea typeface="Times New Roman"/>
                <a:cs typeface="Times New Roman"/>
                <a:sym typeface="Times New Roman"/>
              </a:rPr>
              <a:t>       </a:t>
            </a:r>
            <a:r>
              <a:rPr lang="en" sz="1200">
                <a:solidFill>
                  <a:schemeClr val="dk1"/>
                </a:solidFill>
              </a:rPr>
              <a:t>Discuss the </a:t>
            </a:r>
            <a:r>
              <a:rPr b="1" lang="en" sz="1200">
                <a:solidFill>
                  <a:schemeClr val="dk1"/>
                </a:solidFill>
              </a:rPr>
              <a:t>ethical issues </a:t>
            </a:r>
            <a:r>
              <a:rPr lang="en" sz="1200">
                <a:solidFill>
                  <a:schemeClr val="dk1"/>
                </a:solidFill>
              </a:rPr>
              <a:t>involved in the use of online method particularly to the vulnerable section of the society</a:t>
            </a:r>
            <a:endParaRPr sz="1200">
              <a:solidFill>
                <a:schemeClr val="dk1"/>
              </a:solidFill>
            </a:endParaRPr>
          </a:p>
          <a:p>
            <a:pPr indent="-228600" lvl="0" marL="457200" rtl="0" algn="just">
              <a:lnSpc>
                <a:spcPct val="115000"/>
              </a:lnSpc>
              <a:spcBef>
                <a:spcPts val="0"/>
              </a:spcBef>
              <a:spcAft>
                <a:spcPts val="0"/>
              </a:spcAft>
              <a:buClr>
                <a:schemeClr val="dk1"/>
              </a:buClr>
              <a:buSzPts val="1100"/>
              <a:buFont typeface="Arial"/>
              <a:buNone/>
            </a:pPr>
            <a:r>
              <a:rPr lang="en" sz="1200">
                <a:solidFill>
                  <a:schemeClr val="dk1"/>
                </a:solidFill>
              </a:rPr>
              <a:t>·</a:t>
            </a:r>
            <a:r>
              <a:rPr lang="en" sz="800">
                <a:solidFill>
                  <a:schemeClr val="dk1"/>
                </a:solidFill>
                <a:latin typeface="Times New Roman"/>
                <a:ea typeface="Times New Roman"/>
                <a:cs typeface="Times New Roman"/>
                <a:sym typeface="Times New Roman"/>
              </a:rPr>
              <a:t>       </a:t>
            </a:r>
            <a:r>
              <a:rPr lang="en" sz="1200">
                <a:solidFill>
                  <a:schemeClr val="dk1"/>
                </a:solidFill>
              </a:rPr>
              <a:t>Conclude accordingly.</a:t>
            </a:r>
            <a:endParaRPr sz="1200">
              <a:solidFill>
                <a:schemeClr val="dk1"/>
              </a:solidFill>
            </a:endParaRPr>
          </a:p>
          <a:p>
            <a:pPr indent="0" lvl="0" marL="0" rtl="0" algn="l">
              <a:spcBef>
                <a:spcPts val="0"/>
              </a:spcBef>
              <a:spcAft>
                <a:spcPts val="0"/>
              </a:spcAft>
              <a:buNone/>
            </a:pPr>
            <a:r>
              <a:t/>
            </a:r>
            <a:endParaRPr sz="11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xecutive">
  <a:themeElements>
    <a:clrScheme name="Executive">
      <a:dk1>
        <a:srgbClr val="000000"/>
      </a:dk1>
      <a:lt1>
        <a:srgbClr val="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